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787" r:id="rId7"/>
    <p:sldMasterId id="2147483812" r:id="rId8"/>
    <p:sldMasterId id="2147483852" r:id="rId9"/>
  </p:sldMasterIdLst>
  <p:notesMasterIdLst>
    <p:notesMasterId r:id="rId36"/>
  </p:notesMasterIdLst>
  <p:sldIdLst>
    <p:sldId id="257" r:id="rId10"/>
    <p:sldId id="319" r:id="rId11"/>
    <p:sldId id="302" r:id="rId12"/>
    <p:sldId id="303" r:id="rId13"/>
    <p:sldId id="310" r:id="rId14"/>
    <p:sldId id="311" r:id="rId15"/>
    <p:sldId id="312" r:id="rId16"/>
    <p:sldId id="313" r:id="rId17"/>
    <p:sldId id="314" r:id="rId18"/>
    <p:sldId id="315" r:id="rId19"/>
    <p:sldId id="316" r:id="rId20"/>
    <p:sldId id="317" r:id="rId21"/>
    <p:sldId id="318" r:id="rId22"/>
    <p:sldId id="305" r:id="rId23"/>
    <p:sldId id="309" r:id="rId24"/>
    <p:sldId id="321" r:id="rId25"/>
    <p:sldId id="323" r:id="rId26"/>
    <p:sldId id="295" r:id="rId27"/>
    <p:sldId id="324" r:id="rId28"/>
    <p:sldId id="300" r:id="rId29"/>
    <p:sldId id="298" r:id="rId30"/>
    <p:sldId id="297" r:id="rId31"/>
    <p:sldId id="301" r:id="rId32"/>
    <p:sldId id="294"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7"/>
            <p14:sldId id="319"/>
            <p14:sldId id="302"/>
            <p14:sldId id="303"/>
            <p14:sldId id="310"/>
            <p14:sldId id="311"/>
            <p14:sldId id="312"/>
            <p14:sldId id="313"/>
            <p14:sldId id="314"/>
            <p14:sldId id="315"/>
            <p14:sldId id="316"/>
            <p14:sldId id="317"/>
            <p14:sldId id="318"/>
            <p14:sldId id="305"/>
            <p14:sldId id="309"/>
            <p14:sldId id="321"/>
            <p14:sldId id="323"/>
            <p14:sldId id="295"/>
            <p14:sldId id="324"/>
            <p14:sldId id="300"/>
            <p14:sldId id="298"/>
            <p14:sldId id="297"/>
            <p14:sldId id="301"/>
            <p14:sldId id="294"/>
            <p14:sldId id="28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extLst/>
  </p:cmAuthor>
  <p:cmAuthor id="2" name="Andrew Coates (DX AUSTRALIA)" initials="AA" lastIdx="1" clrIdx="1">
    <p:extLst/>
  </p:cmAuthor>
  <p:cmAuthor id="3" name="Yochay Kiriaty" initials="YK" lastIdx="2" clrIdx="2">
    <p:extLst/>
  </p:cmAuthor>
  <p:cmAuthor id="4" name="Jeremy Thake" initials="JT"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8" autoAdjust="0"/>
    <p:restoredTop sz="83648" autoAdjust="0"/>
  </p:normalViewPr>
  <p:slideViewPr>
    <p:cSldViewPr snapToGrid="0">
      <p:cViewPr varScale="1">
        <p:scale>
          <a:sx n="67" d="100"/>
          <a:sy n="67" d="100"/>
        </p:scale>
        <p:origin x="3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6-09-11T22:23:39.897" idx="2">
    <p:pos x="10" y="10"/>
    <p:text>not clear what message this slide drives</p:text>
    <p:extLst>
      <p:ext uri="{C676402C-5697-4E1C-873F-D02D1690AC5C}">
        <p15:threadingInfo xmlns:p15="http://schemas.microsoft.com/office/powerpoint/2012/main" timeZoneBias="420"/>
      </p:ext>
    </p:extLst>
  </p:cm>
  <p:cm authorId="4" dt="2016-10-06T10:58:21.841" idx="1">
    <p:pos x="106" y="106"/>
    <p:text>Chris has changed this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26T20:05:11.253" idx="4">
    <p:pos x="10" y="10"/>
    <p:text>Show code snippet, and annotate trigger, input, output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7C478-63C1-4501-887C-451AE266D6A0}" type="datetimeFigureOut">
              <a:rPr lang="en-US" smtClean="0"/>
              <a:t>11/20/2016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0C77-98DD-41D6-BDE7-5E20B890E765}" type="slidenum">
              <a:rPr lang="en-US" smtClean="0"/>
              <a:t>‹#›</a:t>
            </a:fld>
            <a:endParaRPr lang="en-US"/>
          </a:p>
        </p:txBody>
      </p:sp>
    </p:spTree>
    <p:extLst>
      <p:ext uri="{BB962C8B-B14F-4D97-AF65-F5344CB8AC3E}">
        <p14:creationId xmlns:p14="http://schemas.microsoft.com/office/powerpoint/2010/main" val="73235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3</a:t>
            </a:fld>
            <a:endParaRPr lang="en-US"/>
          </a:p>
        </p:txBody>
      </p:sp>
    </p:spTree>
    <p:extLst>
      <p:ext uri="{BB962C8B-B14F-4D97-AF65-F5344CB8AC3E}">
        <p14:creationId xmlns:p14="http://schemas.microsoft.com/office/powerpoint/2010/main" val="306550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Mono-lithic application -&gt; loosely coupled components</a:t>
            </a:r>
          </a:p>
          <a:p>
            <a:r>
              <a:rPr lang="en-US" dirty="0"/>
              <a:t>Events happening </a:t>
            </a:r>
            <a:r>
              <a:rPr lang="en-US" dirty="0" err="1"/>
              <a:t>async</a:t>
            </a:r>
            <a:r>
              <a:rPr lang="en-US" dirty="0"/>
              <a:t> outside client application</a:t>
            </a:r>
          </a:p>
          <a:p>
            <a:r>
              <a:rPr lang="en-US" dirty="0"/>
              <a:t>Build/use micro-functionality to react to a single event</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4</a:t>
            </a:fld>
            <a:endParaRPr lang="en-US"/>
          </a:p>
        </p:txBody>
      </p:sp>
    </p:spTree>
    <p:extLst>
      <p:ext uri="{BB962C8B-B14F-4D97-AF65-F5344CB8AC3E}">
        <p14:creationId xmlns:p14="http://schemas.microsoft.com/office/powerpoint/2010/main" val="273109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5</a:t>
            </a:fld>
            <a:endParaRPr lang="en-US"/>
          </a:p>
        </p:txBody>
      </p:sp>
    </p:spTree>
    <p:extLst>
      <p:ext uri="{BB962C8B-B14F-4D97-AF65-F5344CB8AC3E}">
        <p14:creationId xmlns:p14="http://schemas.microsoft.com/office/powerpoint/2010/main" val="63426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p:txBody>
      </p:sp>
      <p:sp>
        <p:nvSpPr>
          <p:cNvPr id="4" name="Slide Number Placeholder 3"/>
          <p:cNvSpPr>
            <a:spLocks noGrp="1"/>
          </p:cNvSpPr>
          <p:nvPr>
            <p:ph type="sldNum" sz="quarter" idx="10"/>
          </p:nvPr>
        </p:nvSpPr>
        <p:spPr/>
        <p:txBody>
          <a:bodyPr/>
          <a:lstStyle/>
          <a:p>
            <a:fld id="{FA2E45D9-6F23-48B0-9F93-9BB4FE9A61D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327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343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11/20/2016 4:37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19</a:t>
            </a:fld>
            <a:endParaRPr lang="en-US" sz="1800" kern="0">
              <a:solidFill>
                <a:sysClr val="windowText" lastClr="000000"/>
              </a:solidFill>
            </a:endParaRPr>
          </a:p>
        </p:txBody>
      </p:sp>
    </p:spTree>
    <p:extLst>
      <p:ext uri="{BB962C8B-B14F-4D97-AF65-F5344CB8AC3E}">
        <p14:creationId xmlns:p14="http://schemas.microsoft.com/office/powerpoint/2010/main" val="147972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a:defRPr/>
            </a:pPr>
            <a:fld id="{6D581EC0-6C77-47EF-A5F1-48F7DF3073C0}" type="slidenum">
              <a:rPr lang="en-US">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439944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0216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356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755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447510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00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6884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82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53253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349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1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749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90794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195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11/20/2016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719475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455722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53837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2832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6979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2507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39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45487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1079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9191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6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742098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40012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17195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10446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58009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572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779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376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32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89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730094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64222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20-11-2016</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dirty="0">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dirty="0">
              <a:solidFill>
                <a:srgbClr val="FFFFFF"/>
              </a:solidFill>
            </a:endParaRPr>
          </a:p>
        </p:txBody>
      </p:sp>
    </p:spTree>
    <p:extLst>
      <p:ext uri="{BB962C8B-B14F-4D97-AF65-F5344CB8AC3E}">
        <p14:creationId xmlns:p14="http://schemas.microsoft.com/office/powerpoint/2010/main" val="290740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442089"/>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4327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11/20/2016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4452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937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11/20/2016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411352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t>11/20/2016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497286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t>11/20/2016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1750747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t>11/20/2016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095802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t>11/20/2016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9548613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t>11/20/2016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6275012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11/20/2016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980732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11/20/2016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7058397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11/20/2016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6496492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11/20/2016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58515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7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651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2" r="44076"/>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56058"/>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62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198088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5.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theme" Target="../theme/theme4.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184834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6A07-46FC-4E71-A304-E2131C14BD2E}" type="datetimeFigureOut">
              <a:rPr lang="en-US" smtClean="0"/>
              <a:t>11/20/2016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FCF2-A216-44BD-889C-147BFFB1151F}" type="slidenum">
              <a:rPr lang="en-US" smtClean="0"/>
              <a:t>‹#›</a:t>
            </a:fld>
            <a:endParaRPr lang="en-US"/>
          </a:p>
        </p:txBody>
      </p:sp>
    </p:spTree>
    <p:extLst>
      <p:ext uri="{BB962C8B-B14F-4D97-AF65-F5344CB8AC3E}">
        <p14:creationId xmlns:p14="http://schemas.microsoft.com/office/powerpoint/2010/main" val="389485869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521420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9.png"/><Relationship Id="rId21" Type="http://schemas.openxmlformats.org/officeDocument/2006/relationships/image" Target="../media/image41.pn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png"/><Relationship Id="rId50" Type="http://schemas.openxmlformats.org/officeDocument/2006/relationships/image" Target="../media/image69.png"/><Relationship Id="rId55" Type="http://schemas.openxmlformats.org/officeDocument/2006/relationships/image" Target="../media/image73.png"/><Relationship Id="rId63" Type="http://schemas.openxmlformats.org/officeDocument/2006/relationships/image" Target="../media/image81.png"/><Relationship Id="rId68" Type="http://schemas.openxmlformats.org/officeDocument/2006/relationships/image" Target="../media/image86.png"/><Relationship Id="rId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36.png"/><Relationship Id="rId29"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3" Type="http://schemas.openxmlformats.org/officeDocument/2006/relationships/image" Target="../media/image71.png"/><Relationship Id="rId58" Type="http://schemas.openxmlformats.org/officeDocument/2006/relationships/image" Target="../media/image76.png"/><Relationship Id="rId66" Type="http://schemas.openxmlformats.org/officeDocument/2006/relationships/image" Target="../media/image8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75.png"/><Relationship Id="rId61" Type="http://schemas.openxmlformats.org/officeDocument/2006/relationships/image" Target="../media/image79.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0.png"/><Relationship Id="rId60" Type="http://schemas.openxmlformats.org/officeDocument/2006/relationships/image" Target="../media/image78.png"/><Relationship Id="rId65" Type="http://schemas.openxmlformats.org/officeDocument/2006/relationships/image" Target="../media/image83.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48" Type="http://schemas.openxmlformats.org/officeDocument/2006/relationships/image" Target="../media/image68.png"/><Relationship Id="rId56" Type="http://schemas.openxmlformats.org/officeDocument/2006/relationships/image" Target="../media/image74.png"/><Relationship Id="rId64" Type="http://schemas.openxmlformats.org/officeDocument/2006/relationships/image" Target="../media/image82.png"/><Relationship Id="rId8" Type="http://schemas.openxmlformats.org/officeDocument/2006/relationships/image" Target="../media/image28.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23.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7.png"/><Relationship Id="rId67" Type="http://schemas.openxmlformats.org/officeDocument/2006/relationships/image" Target="../media/image85.png"/><Relationship Id="rId20" Type="http://schemas.openxmlformats.org/officeDocument/2006/relationships/image" Target="../media/image40.png"/><Relationship Id="rId41" Type="http://schemas.openxmlformats.org/officeDocument/2006/relationships/image" Target="../media/image61.png"/><Relationship Id="rId54" Type="http://schemas.openxmlformats.org/officeDocument/2006/relationships/image" Target="../media/image72.png"/><Relationship Id="rId6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9.xml"/><Relationship Id="rId6" Type="http://schemas.openxmlformats.org/officeDocument/2006/relationships/image" Target="../media/image91.png"/><Relationship Id="rId11" Type="http://schemas.openxmlformats.org/officeDocument/2006/relationships/image" Target="../media/image95.emf"/><Relationship Id="rId5" Type="http://schemas.openxmlformats.org/officeDocument/2006/relationships/image" Target="../media/image90.png"/><Relationship Id="rId10" Type="http://schemas.openxmlformats.org/officeDocument/2006/relationships/image" Target="../media/image13.emf"/><Relationship Id="rId4" Type="http://schemas.openxmlformats.org/officeDocument/2006/relationships/image" Target="../media/image89.png"/><Relationship Id="rId9"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xml"/><Relationship Id="rId1" Type="http://schemas.openxmlformats.org/officeDocument/2006/relationships/slideLayout" Target="../slideLayouts/slideLayout79.xml"/><Relationship Id="rId5" Type="http://schemas.openxmlformats.org/officeDocument/2006/relationships/image" Target="../media/image13.emf"/><Relationship Id="rId4" Type="http://schemas.openxmlformats.org/officeDocument/2006/relationships/image" Target="../media/image97.emf"/></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image" Target="../media/image41.png"/><Relationship Id="rId18" Type="http://schemas.openxmlformats.org/officeDocument/2006/relationships/image" Target="../media/image25.png"/><Relationship Id="rId3" Type="http://schemas.openxmlformats.org/officeDocument/2006/relationships/image" Target="../media/image100.png"/><Relationship Id="rId7" Type="http://schemas.openxmlformats.org/officeDocument/2006/relationships/image" Target="../media/image104.emf"/><Relationship Id="rId12" Type="http://schemas.openxmlformats.org/officeDocument/2006/relationships/image" Target="../media/image109.pn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82.png"/><Relationship Id="rId20" Type="http://schemas.openxmlformats.org/officeDocument/2006/relationships/image" Target="../media/image110.png"/><Relationship Id="rId1" Type="http://schemas.openxmlformats.org/officeDocument/2006/relationships/slideLayout" Target="../slideLayouts/slideLayout30.xml"/><Relationship Id="rId6" Type="http://schemas.openxmlformats.org/officeDocument/2006/relationships/image" Target="../media/image103.emf"/><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83.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101.emf"/><Relationship Id="rId9" Type="http://schemas.openxmlformats.org/officeDocument/2006/relationships/image" Target="../media/image106.png"/><Relationship Id="rId1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s://tryappservice.azure.com/" TargetMode="External"/><Relationship Id="rId2" Type="http://schemas.openxmlformats.org/officeDocument/2006/relationships/hyperlink" Target="https://functions.azure.com/try" TargetMode="Externa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Serverless</a:t>
            </a:r>
            <a:r>
              <a:rPr lang="en-US" b="1" dirty="0"/>
              <a:t> Patterns </a:t>
            </a:r>
            <a:br>
              <a:rPr lang="en-US" b="1" dirty="0"/>
            </a:br>
            <a:r>
              <a:rPr lang="en-US" b="1" dirty="0"/>
              <a:t>with Azure Functions</a:t>
            </a:r>
            <a:endParaRPr lang="en-US" dirty="0"/>
          </a:p>
        </p:txBody>
      </p:sp>
      <p:sp>
        <p:nvSpPr>
          <p:cNvPr id="6" name="Text Placeholder 5"/>
          <p:cNvSpPr>
            <a:spLocks noGrp="1"/>
          </p:cNvSpPr>
          <p:nvPr>
            <p:ph type="body" sz="quarter" idx="12"/>
          </p:nvPr>
        </p:nvSpPr>
        <p:spPr/>
        <p:txBody>
          <a:bodyPr/>
          <a:lstStyle/>
          <a:p>
            <a:r>
              <a:rPr lang="en-US" dirty="0"/>
              <a:t>Kevin Harris</a:t>
            </a:r>
          </a:p>
          <a:p>
            <a:r>
              <a:rPr lang="en-US" dirty="0"/>
              <a:t>Azure GBB TSP for CAD</a:t>
            </a:r>
          </a:p>
          <a:p>
            <a:r>
              <a:rPr lang="en-US" dirty="0"/>
              <a:t>Microsoft</a:t>
            </a:r>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Loaded web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calls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Completed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 ad based on user 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t>
            </a:r>
            <a:r>
              <a:rPr lang="en-US" dirty="0" err="1">
                <a:gradFill>
                  <a:gsLst>
                    <a:gs pos="1250">
                      <a:srgbClr val="0078D7"/>
                    </a:gs>
                    <a:gs pos="99000">
                      <a:srgbClr val="0078D7"/>
                    </a:gs>
                  </a:gsLst>
                  <a:lin ang="5400000" scaled="0"/>
                </a:gradFill>
                <a:latin typeface="Segoe UI Light"/>
              </a:rPr>
              <a:t>Serverless</a:t>
            </a:r>
            <a:r>
              <a:rPr lang="en-US" dirty="0">
                <a:gradFill>
                  <a:gsLst>
                    <a:gs pos="1250">
                      <a:srgbClr val="0078D7"/>
                    </a:gs>
                    <a:gs pos="99000">
                      <a:srgbClr val="0078D7"/>
                    </a:gs>
                  </a:gsLst>
                  <a:lin ang="5400000" scaled="0"/>
                </a:gradFill>
                <a:latin typeface="Segoe UI Light"/>
              </a:rPr>
              <a:t> Web Applications architectures</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2116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Photo taken and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 called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es in 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oduces scaled images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t>
            </a:r>
            <a:r>
              <a:rPr lang="en-US" dirty="0" err="1">
                <a:gradFill>
                  <a:gsLst>
                    <a:gs pos="1250">
                      <a:srgbClr val="0078D7"/>
                    </a:gs>
                    <a:gs pos="99000">
                      <a:srgbClr val="0078D7"/>
                    </a:gs>
                  </a:gsLst>
                  <a:lin ang="5400000" scaled="0"/>
                </a:gradFill>
                <a:latin typeface="Segoe UI Light"/>
              </a:rPr>
              <a:t>Serverless</a:t>
            </a:r>
            <a:r>
              <a:rPr lang="en-US" dirty="0">
                <a:gradFill>
                  <a:gsLst>
                    <a:gs pos="1250">
                      <a:srgbClr val="0078D7"/>
                    </a:gs>
                    <a:gs pos="99000">
                      <a:srgbClr val="0078D7"/>
                    </a:gs>
                  </a:gsLst>
                  <a:lin ang="5400000" scaled="0"/>
                </a:gradFill>
                <a:latin typeface="Segoe UI Light"/>
              </a:rPr>
              <a:t> Mobile back ends</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578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Millions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f devices feed</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into St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eam Analytics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 data in</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SQL Online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to structu</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Real-time stream processing </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869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dirty="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tana Analytics answe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 questions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202"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Message sent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rPr>
                <a:t>to </a:t>
              </a:r>
              <a:r>
                <a:rPr kumimoji="0" lang="en-US" altLang="en-US" sz="1400" b="0" i="0" u="none" strike="noStrike" kern="0" cap="none" spc="0" normalizeH="0" baseline="0" noProof="0" dirty="0" err="1">
                  <a:ln>
                    <a:noFill/>
                  </a:ln>
                  <a:solidFill>
                    <a:srgbClr val="505050"/>
                  </a:solidFill>
                  <a:effectLst/>
                  <a:uLnTx/>
                  <a:uFillTx/>
                  <a:latin typeface="Segoe UI Light" panose="020B0502040204020203" pitchFamily="34" charset="0"/>
                </a:rPr>
                <a:t>Chatbot</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Chatbot sends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esponse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Real-time bot messaging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948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dirty="0"/>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Function</a:t>
            </a:r>
          </a:p>
        </p:txBody>
      </p:sp>
    </p:spTree>
    <p:extLst>
      <p:ext uri="{BB962C8B-B14F-4D97-AF65-F5344CB8AC3E}">
        <p14:creationId xmlns:p14="http://schemas.microsoft.com/office/powerpoint/2010/main" val="41472789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 for getting started</a:t>
            </a:r>
          </a:p>
        </p:txBody>
      </p:sp>
      <p:sp>
        <p:nvSpPr>
          <p:cNvPr id="3" name="Text Placeholder 2"/>
          <p:cNvSpPr>
            <a:spLocks noGrp="1"/>
          </p:cNvSpPr>
          <p:nvPr>
            <p:ph type="body" sz="quarter" idx="10"/>
          </p:nvPr>
        </p:nvSpPr>
        <p:spPr>
          <a:xfrm>
            <a:off x="269239" y="1189177"/>
            <a:ext cx="11653523" cy="4227247"/>
          </a:xfrm>
        </p:spPr>
        <p:txBody>
          <a:bodyPr/>
          <a:lstStyle/>
          <a:p>
            <a:pPr marL="742950" indent="-742950">
              <a:buAutoNum type="arabicPeriod"/>
            </a:pPr>
            <a:r>
              <a:rPr lang="en-US" dirty="0"/>
              <a:t>For existing services, start small. Replace 1 API or background processing item.</a:t>
            </a:r>
          </a:p>
          <a:p>
            <a:pPr marL="742950" indent="-742950">
              <a:buAutoNum type="arabicPeriod"/>
            </a:pPr>
            <a:r>
              <a:rPr lang="en-US" dirty="0"/>
              <a:t>Integration is a great place to introduce </a:t>
            </a:r>
            <a:r>
              <a:rPr lang="en-US" dirty="0" err="1"/>
              <a:t>serverless</a:t>
            </a:r>
            <a:r>
              <a:rPr lang="en-US" dirty="0"/>
              <a:t>, because it is often a new layer on top of old layers.</a:t>
            </a:r>
          </a:p>
          <a:p>
            <a:pPr marL="757735" indent="-757735">
              <a:buAutoNum type="arabicPeriod"/>
            </a:pPr>
            <a:r>
              <a:rPr lang="en-US" dirty="0"/>
              <a:t>Have fun with it – build something that makes your life easier that wouldn’t normally justify buying a whole server for.</a:t>
            </a:r>
          </a:p>
        </p:txBody>
      </p:sp>
    </p:spTree>
    <p:extLst>
      <p:ext uri="{BB962C8B-B14F-4D97-AF65-F5344CB8AC3E}">
        <p14:creationId xmlns:p14="http://schemas.microsoft.com/office/powerpoint/2010/main" val="3812479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grpSp>
        <p:nvGrpSpPr>
          <p:cNvPr id="249" name="Group 248"/>
          <p:cNvGrpSpPr/>
          <p:nvPr/>
        </p:nvGrpSpPr>
        <p:grpSpPr>
          <a:xfrm>
            <a:off x="-245835" y="337"/>
            <a:ext cx="12602556" cy="6934130"/>
            <a:chOff x="-250765" y="-153"/>
            <a:chExt cx="12855263" cy="7073174"/>
          </a:xfrm>
        </p:grpSpPr>
        <p:sp>
          <p:nvSpPr>
            <p:cNvPr id="250" name="Rectangle 249"/>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253" name="Rectangle 252"/>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ea typeface="Segoe UI" pitchFamily="34" charset="0"/>
                  <a:cs typeface="Segoe UI" pitchFamily="34" charset="0"/>
                </a:rPr>
                <a:t>Platform Services</a:t>
              </a:r>
            </a:p>
          </p:txBody>
        </p:sp>
        <p:sp>
          <p:nvSpPr>
            <p:cNvPr id="254" name="Rectangle 253"/>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ea typeface="Segoe UI" pitchFamily="34" charset="0"/>
                  <a:cs typeface="Segoe UI" pitchFamily="34" charset="0"/>
                </a:rPr>
                <a:t>Infrastructure Services</a:t>
              </a:r>
            </a:p>
          </p:txBody>
        </p:sp>
        <p:sp>
          <p:nvSpPr>
            <p:cNvPr id="256" name="Rectangle 255"/>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266" name="Rectangle 265"/>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268" name="Rectangle 267"/>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Datacenter Infrastructure (32 Regions, 24 Online)</a:t>
              </a:r>
            </a:p>
          </p:txBody>
        </p:sp>
        <p:pic>
          <p:nvPicPr>
            <p:cNvPr id="269" name="Picture 26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270" name="Picture 26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271" name="Picture 2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273" name="Picture 27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274" name="Picture 27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275" name="Picture 27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277" name="Picture 27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278" name="Picture 27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279" name="Picture 27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280" name="Picture 27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283" name="Picture 28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284" name="Picture 28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296" name="Picture 29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297" name="Picture 29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298" name="Picture 29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300" name="Picture 29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301" name="Rectangle 300"/>
            <p:cNvSpPr/>
            <p:nvPr/>
          </p:nvSpPr>
          <p:spPr bwMode="auto">
            <a:xfrm>
              <a:off x="4422464" y="532204"/>
              <a:ext cx="2193137" cy="2184965"/>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Platform</a:t>
              </a:r>
            </a:p>
          </p:txBody>
        </p:sp>
        <p:grpSp>
          <p:nvGrpSpPr>
            <p:cNvPr id="304" name="Group 303"/>
            <p:cNvGrpSpPr/>
            <p:nvPr/>
          </p:nvGrpSpPr>
          <p:grpSpPr>
            <a:xfrm>
              <a:off x="4687644" y="1028128"/>
              <a:ext cx="1008542" cy="316971"/>
              <a:chOff x="5710243" y="2026656"/>
              <a:chExt cx="1008542" cy="316971"/>
            </a:xfrm>
          </p:grpSpPr>
          <p:sp>
            <p:nvSpPr>
              <p:cNvPr id="582" name="TextBox 581"/>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583" name="Picture 58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305" name="Group 304"/>
            <p:cNvGrpSpPr/>
            <p:nvPr/>
          </p:nvGrpSpPr>
          <p:grpSpPr>
            <a:xfrm>
              <a:off x="5600417" y="993142"/>
              <a:ext cx="1016034" cy="291093"/>
              <a:chOff x="6623016" y="1991670"/>
              <a:chExt cx="1016034" cy="291093"/>
            </a:xfrm>
          </p:grpSpPr>
          <p:sp>
            <p:nvSpPr>
              <p:cNvPr id="580" name="TextBox 579"/>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81" name="Picture 58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317" name="Group 316"/>
            <p:cNvGrpSpPr/>
            <p:nvPr/>
          </p:nvGrpSpPr>
          <p:grpSpPr>
            <a:xfrm>
              <a:off x="4736500" y="1550374"/>
              <a:ext cx="1018326" cy="294805"/>
              <a:chOff x="5759099" y="2548902"/>
              <a:chExt cx="1018326" cy="294805"/>
            </a:xfrm>
          </p:grpSpPr>
          <p:sp>
            <p:nvSpPr>
              <p:cNvPr id="578" name="TextBox 577"/>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579" name="Picture 57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318" name="Group 317"/>
            <p:cNvGrpSpPr/>
            <p:nvPr/>
          </p:nvGrpSpPr>
          <p:grpSpPr>
            <a:xfrm>
              <a:off x="5608845" y="2013847"/>
              <a:ext cx="1003560" cy="328116"/>
              <a:chOff x="6631444" y="3012375"/>
              <a:chExt cx="1003560" cy="328116"/>
            </a:xfrm>
          </p:grpSpPr>
          <p:sp>
            <p:nvSpPr>
              <p:cNvPr id="576" name="TextBox 575"/>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577" name="Picture 576"/>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328" name="Rectangle 327"/>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chemeClr val="bg1"/>
                  </a:solidFill>
                  <a:effectLst/>
                  <a:uLnTx/>
                  <a:uFillTx/>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dirty="0">
                  <a:ln>
                    <a:noFill/>
                  </a:ln>
                  <a:solidFill>
                    <a:schemeClr val="bg1"/>
                  </a:solidFill>
                  <a:effectLst/>
                  <a:uLnTx/>
                  <a:uFillTx/>
                  <a:ea typeface="Segoe UI" pitchFamily="34" charset="0"/>
                  <a:cs typeface="Segoe UI" pitchFamily="34" charset="0"/>
                </a:rPr>
                <a:t>Cloud</a:t>
              </a:r>
            </a:p>
          </p:txBody>
        </p:sp>
        <p:sp>
          <p:nvSpPr>
            <p:cNvPr id="331" name="TextBox 330"/>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32" name="Picture 331"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333" name="TextBox 332"/>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334" name="Picture 333"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335" name="TextBox 334"/>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336" name="Picture 335"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337" name="TextBox 336"/>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338" name="Picture 337"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9" name="Rectangle 338"/>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sp>
          <p:nvSpPr>
            <p:cNvPr id="340" name="Rectangle 339"/>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41" name="Group 340"/>
            <p:cNvGrpSpPr/>
            <p:nvPr/>
          </p:nvGrpSpPr>
          <p:grpSpPr>
            <a:xfrm>
              <a:off x="6923783" y="889774"/>
              <a:ext cx="1052323" cy="324187"/>
              <a:chOff x="8470741" y="3254791"/>
              <a:chExt cx="1052323" cy="324187"/>
            </a:xfrm>
          </p:grpSpPr>
          <p:sp>
            <p:nvSpPr>
              <p:cNvPr id="574" name="TextBox 573"/>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575" name="Picture 574"/>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42" name="Group 341"/>
            <p:cNvGrpSpPr/>
            <p:nvPr/>
          </p:nvGrpSpPr>
          <p:grpSpPr>
            <a:xfrm>
              <a:off x="9045716" y="929682"/>
              <a:ext cx="993052" cy="352571"/>
              <a:chOff x="10592674" y="3294699"/>
              <a:chExt cx="993052" cy="352571"/>
            </a:xfrm>
          </p:grpSpPr>
          <p:sp>
            <p:nvSpPr>
              <p:cNvPr id="572" name="TextBox 571"/>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573" name="Picture 572"/>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43" name="Group 342"/>
            <p:cNvGrpSpPr/>
            <p:nvPr/>
          </p:nvGrpSpPr>
          <p:grpSpPr>
            <a:xfrm>
              <a:off x="8045777" y="1414488"/>
              <a:ext cx="1011763" cy="318839"/>
              <a:chOff x="9523064" y="3779505"/>
              <a:chExt cx="1011763" cy="318839"/>
            </a:xfrm>
          </p:grpSpPr>
          <p:sp>
            <p:nvSpPr>
              <p:cNvPr id="570" name="TextBox 569"/>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571" name="Picture 57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56" name="Group 355"/>
            <p:cNvGrpSpPr/>
            <p:nvPr/>
          </p:nvGrpSpPr>
          <p:grpSpPr>
            <a:xfrm>
              <a:off x="9559960" y="1410308"/>
              <a:ext cx="1011560" cy="324689"/>
              <a:chOff x="11106918" y="3775325"/>
              <a:chExt cx="1011560" cy="324689"/>
            </a:xfrm>
          </p:grpSpPr>
          <p:sp>
            <p:nvSpPr>
              <p:cNvPr id="568" name="TextBox 567"/>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569" name="Picture 56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57" name="Group 356"/>
            <p:cNvGrpSpPr/>
            <p:nvPr/>
          </p:nvGrpSpPr>
          <p:grpSpPr>
            <a:xfrm>
              <a:off x="8767152" y="1412176"/>
              <a:ext cx="1037278" cy="318561"/>
              <a:chOff x="10314110" y="3777193"/>
              <a:chExt cx="1037278" cy="318561"/>
            </a:xfrm>
          </p:grpSpPr>
          <p:sp>
            <p:nvSpPr>
              <p:cNvPr id="566" name="TextBox 565"/>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567" name="Picture 566"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58" name="Group 357"/>
            <p:cNvGrpSpPr/>
            <p:nvPr/>
          </p:nvGrpSpPr>
          <p:grpSpPr>
            <a:xfrm>
              <a:off x="8028919" y="927036"/>
              <a:ext cx="773361" cy="354046"/>
              <a:chOff x="9575877" y="3292053"/>
              <a:chExt cx="773361" cy="354046"/>
            </a:xfrm>
          </p:grpSpPr>
          <p:pic>
            <p:nvPicPr>
              <p:cNvPr id="564" name="Picture 563"/>
              <p:cNvPicPr>
                <a:picLocks noChangeAspect="1"/>
              </p:cNvPicPr>
              <p:nvPr/>
            </p:nvPicPr>
            <p:blipFill>
              <a:blip r:embed="rId17"/>
              <a:stretch>
                <a:fillRect/>
              </a:stretch>
            </p:blipFill>
            <p:spPr>
              <a:xfrm>
                <a:off x="9575877" y="3292053"/>
                <a:ext cx="320616" cy="290558"/>
              </a:xfrm>
              <a:prstGeom prst="rect">
                <a:avLst/>
              </a:prstGeom>
            </p:spPr>
          </p:pic>
          <p:sp>
            <p:nvSpPr>
              <p:cNvPr id="565" name="TextBox 564"/>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35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61" name="TextBox 360"/>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362" name="Group 361"/>
            <p:cNvGrpSpPr/>
            <p:nvPr/>
          </p:nvGrpSpPr>
          <p:grpSpPr>
            <a:xfrm>
              <a:off x="10701099" y="766052"/>
              <a:ext cx="310605" cy="667840"/>
              <a:chOff x="10740783" y="736599"/>
              <a:chExt cx="310605" cy="667839"/>
            </a:xfrm>
          </p:grpSpPr>
          <p:pic>
            <p:nvPicPr>
              <p:cNvPr id="556" name="Picture 555"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557" name="Heart 556"/>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58" name="Group 557"/>
              <p:cNvGrpSpPr/>
              <p:nvPr/>
            </p:nvGrpSpPr>
            <p:grpSpPr>
              <a:xfrm>
                <a:off x="10911015" y="1312918"/>
                <a:ext cx="107890" cy="50915"/>
                <a:chOff x="11033154" y="1382736"/>
                <a:chExt cx="155481" cy="72283"/>
              </a:xfrm>
            </p:grpSpPr>
            <p:cxnSp>
              <p:nvCxnSpPr>
                <p:cNvPr id="559" name="Straight Connector 558"/>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64" name="Rectangle 36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365" name="Picture 364"/>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366" name="Rectangle 365"/>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367" name="Picture 366"/>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368" name="Rectangle 367"/>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a:t>
              </a:r>
            </a:p>
          </p:txBody>
        </p:sp>
        <p:pic>
          <p:nvPicPr>
            <p:cNvPr id="369" name="Picture 368"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370" name="Rectangle 369"/>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372" name="Picture 37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373" name="Rectangle 372"/>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Disks</a:t>
              </a:r>
            </a:p>
          </p:txBody>
        </p:sp>
        <p:pic>
          <p:nvPicPr>
            <p:cNvPr id="375" name="Picture 374"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376" name="Rectangle 375"/>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Machines</a:t>
              </a:r>
            </a:p>
          </p:txBody>
        </p:sp>
        <p:pic>
          <p:nvPicPr>
            <p:cNvPr id="377" name="Picture 37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378" name="TextBox 377"/>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379" name="Picture 378"/>
            <p:cNvPicPr>
              <a:picLocks noChangeAspect="1"/>
            </p:cNvPicPr>
            <p:nvPr/>
          </p:nvPicPr>
          <p:blipFill>
            <a:blip r:embed="rId23"/>
            <a:stretch>
              <a:fillRect/>
            </a:stretch>
          </p:blipFill>
          <p:spPr>
            <a:xfrm>
              <a:off x="10695453" y="1253262"/>
              <a:ext cx="245456" cy="317925"/>
            </a:xfrm>
            <a:prstGeom prst="rect">
              <a:avLst/>
            </a:prstGeom>
          </p:spPr>
        </p:pic>
        <p:sp>
          <p:nvSpPr>
            <p:cNvPr id="380" name="Rectangle 379"/>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383" name="Picture 382"/>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384" name="Rectangle 383"/>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sp>
          <p:nvSpPr>
            <p:cNvPr id="386"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87" name="TextBox 386"/>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94" name="Picture 393"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95" name="Rectangle 39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grpSp>
          <p:nvGrpSpPr>
            <p:cNvPr id="396" name="Group 395"/>
            <p:cNvGrpSpPr/>
            <p:nvPr/>
          </p:nvGrpSpPr>
          <p:grpSpPr>
            <a:xfrm>
              <a:off x="5592672" y="1532909"/>
              <a:ext cx="1001364" cy="338014"/>
              <a:chOff x="6918739" y="2547997"/>
              <a:chExt cx="1001364" cy="338014"/>
            </a:xfrm>
          </p:grpSpPr>
          <p:sp>
            <p:nvSpPr>
              <p:cNvPr id="554" name="TextBox 553"/>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555" name="Picture 554"/>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400" name="Group 399"/>
            <p:cNvGrpSpPr/>
            <p:nvPr/>
          </p:nvGrpSpPr>
          <p:grpSpPr>
            <a:xfrm>
              <a:off x="2258989" y="3829575"/>
              <a:ext cx="1007741" cy="320053"/>
              <a:chOff x="3566502" y="2427953"/>
              <a:chExt cx="1007741" cy="320053"/>
            </a:xfrm>
          </p:grpSpPr>
          <p:sp>
            <p:nvSpPr>
              <p:cNvPr id="552" name="TextBox 551"/>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553" name="Picture 552"/>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401" name="Group 400"/>
            <p:cNvGrpSpPr/>
            <p:nvPr/>
          </p:nvGrpSpPr>
          <p:grpSpPr>
            <a:xfrm>
              <a:off x="3287026" y="3832353"/>
              <a:ext cx="1045050" cy="363426"/>
              <a:chOff x="4317137" y="2420457"/>
              <a:chExt cx="1045050" cy="363426"/>
            </a:xfrm>
          </p:grpSpPr>
          <p:sp>
            <p:nvSpPr>
              <p:cNvPr id="550" name="TextBox 549"/>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551" name="Picture 550"/>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415" name="TextBox 414"/>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416"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417" name="Rectangle 416"/>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418" name="Group 417"/>
            <p:cNvGrpSpPr/>
            <p:nvPr/>
          </p:nvGrpSpPr>
          <p:grpSpPr>
            <a:xfrm>
              <a:off x="4542997" y="3282151"/>
              <a:ext cx="1016238" cy="309095"/>
              <a:chOff x="9204452" y="1809539"/>
              <a:chExt cx="1016238" cy="309095"/>
            </a:xfrm>
          </p:grpSpPr>
          <p:sp>
            <p:nvSpPr>
              <p:cNvPr id="548" name="TextBox 547"/>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549" name="Picture 548"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419" name="Group 418"/>
            <p:cNvGrpSpPr/>
            <p:nvPr/>
          </p:nvGrpSpPr>
          <p:grpSpPr>
            <a:xfrm>
              <a:off x="4486004" y="4153250"/>
              <a:ext cx="1057781" cy="319392"/>
              <a:chOff x="9197460" y="2680638"/>
              <a:chExt cx="1057781" cy="319392"/>
            </a:xfrm>
          </p:grpSpPr>
          <p:sp>
            <p:nvSpPr>
              <p:cNvPr id="546" name="TextBox 545"/>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547" name="Picture 546"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420" name="Group 419"/>
            <p:cNvGrpSpPr/>
            <p:nvPr/>
          </p:nvGrpSpPr>
          <p:grpSpPr>
            <a:xfrm>
              <a:off x="4502673" y="3710236"/>
              <a:ext cx="907749" cy="314754"/>
              <a:chOff x="8437736" y="1160854"/>
              <a:chExt cx="907749" cy="314754"/>
            </a:xfrm>
          </p:grpSpPr>
          <p:sp>
            <p:nvSpPr>
              <p:cNvPr id="544" name="TextBox 543"/>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545"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421" name="Rectangle 420"/>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22" name="Group 421"/>
            <p:cNvGrpSpPr/>
            <p:nvPr/>
          </p:nvGrpSpPr>
          <p:grpSpPr>
            <a:xfrm>
              <a:off x="1693311" y="5326879"/>
              <a:ext cx="221053" cy="170255"/>
              <a:chOff x="729660" y="5278586"/>
              <a:chExt cx="294653" cy="226942"/>
            </a:xfrm>
          </p:grpSpPr>
          <p:grpSp>
            <p:nvGrpSpPr>
              <p:cNvPr id="531" name="Group 530"/>
              <p:cNvGrpSpPr/>
              <p:nvPr/>
            </p:nvGrpSpPr>
            <p:grpSpPr>
              <a:xfrm>
                <a:off x="748309" y="5298113"/>
                <a:ext cx="97032" cy="104038"/>
                <a:chOff x="-760416" y="3893954"/>
                <a:chExt cx="291844" cy="312914"/>
              </a:xfrm>
              <a:solidFill>
                <a:schemeClr val="bg1"/>
              </a:solidFill>
            </p:grpSpPr>
            <p:sp>
              <p:nvSpPr>
                <p:cNvPr id="541" name="Diamond 540"/>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2" name="Diamond 541"/>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3" name="Diamond 542"/>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532"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33" name="Group 532"/>
              <p:cNvGrpSpPr/>
              <p:nvPr/>
            </p:nvGrpSpPr>
            <p:grpSpPr>
              <a:xfrm>
                <a:off x="893156" y="5298645"/>
                <a:ext cx="97032" cy="104036"/>
                <a:chOff x="-760425" y="3893952"/>
                <a:chExt cx="291846" cy="312908"/>
              </a:xfrm>
              <a:solidFill>
                <a:schemeClr val="bg1"/>
              </a:solidFill>
            </p:grpSpPr>
            <p:sp>
              <p:nvSpPr>
                <p:cNvPr id="538" name="Diamond 537"/>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9" name="Diamond 538"/>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0" name="Diamond 539"/>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534" name="Group 533"/>
              <p:cNvGrpSpPr/>
              <p:nvPr/>
            </p:nvGrpSpPr>
            <p:grpSpPr>
              <a:xfrm>
                <a:off x="824684" y="5380094"/>
                <a:ext cx="97032" cy="104038"/>
                <a:chOff x="-760434" y="3893950"/>
                <a:chExt cx="291848" cy="312914"/>
              </a:xfrm>
              <a:solidFill>
                <a:schemeClr val="bg1"/>
              </a:solidFill>
            </p:grpSpPr>
            <p:sp>
              <p:nvSpPr>
                <p:cNvPr id="535" name="Diamond 534"/>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6" name="Diamond 535"/>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7" name="Diamond 536"/>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sp>
          <p:nvSpPr>
            <p:cNvPr id="423" name="Rectangle 422"/>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24" name="Picture 42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425" name="Rectangle 424"/>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Gateway</a:t>
              </a:r>
            </a:p>
          </p:txBody>
        </p:sp>
        <p:pic>
          <p:nvPicPr>
            <p:cNvPr id="426" name="Picture 425"/>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427" name="Rectangle 426"/>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28" name="Picture 427"/>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429" name="TextBox 428"/>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430" name="Picture 429"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431" name="Rectangle 430"/>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IoT</a:t>
              </a:r>
            </a:p>
          </p:txBody>
        </p:sp>
        <p:grpSp>
          <p:nvGrpSpPr>
            <p:cNvPr id="432" name="Group 431"/>
            <p:cNvGrpSpPr/>
            <p:nvPr/>
          </p:nvGrpSpPr>
          <p:grpSpPr>
            <a:xfrm>
              <a:off x="6987800" y="3129255"/>
              <a:ext cx="1011681" cy="347362"/>
              <a:chOff x="6105768" y="3646317"/>
              <a:chExt cx="1011681" cy="347362"/>
            </a:xfrm>
          </p:grpSpPr>
          <p:sp>
            <p:nvSpPr>
              <p:cNvPr id="529" name="TextBox 528"/>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530" name="Picture 529"/>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433" name="Group 432"/>
            <p:cNvGrpSpPr/>
            <p:nvPr/>
          </p:nvGrpSpPr>
          <p:grpSpPr>
            <a:xfrm>
              <a:off x="8114677" y="3152375"/>
              <a:ext cx="951185" cy="301105"/>
              <a:chOff x="7232645" y="3669437"/>
              <a:chExt cx="951185" cy="301105"/>
            </a:xfrm>
          </p:grpSpPr>
          <p:sp>
            <p:nvSpPr>
              <p:cNvPr id="527" name="TextBox 526"/>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528" name="Picture 52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434" name="Group 433"/>
            <p:cNvGrpSpPr/>
            <p:nvPr/>
          </p:nvGrpSpPr>
          <p:grpSpPr>
            <a:xfrm>
              <a:off x="9140913" y="3139845"/>
              <a:ext cx="1023498" cy="381983"/>
              <a:chOff x="9140310" y="3216198"/>
              <a:chExt cx="1023498" cy="381983"/>
            </a:xfrm>
          </p:grpSpPr>
          <p:sp>
            <p:nvSpPr>
              <p:cNvPr id="525" name="TextBox 52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526" name="Picture 52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435" name="Group 434"/>
            <p:cNvGrpSpPr/>
            <p:nvPr/>
          </p:nvGrpSpPr>
          <p:grpSpPr>
            <a:xfrm>
              <a:off x="8573555" y="4060780"/>
              <a:ext cx="1002965" cy="334571"/>
              <a:chOff x="8315777" y="4194283"/>
              <a:chExt cx="1002965" cy="334571"/>
            </a:xfrm>
          </p:grpSpPr>
          <p:sp>
            <p:nvSpPr>
              <p:cNvPr id="523" name="TextBox 522"/>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524" name="Picture 523"/>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436" name="Group 435"/>
            <p:cNvGrpSpPr/>
            <p:nvPr/>
          </p:nvGrpSpPr>
          <p:grpSpPr>
            <a:xfrm>
              <a:off x="7727905" y="4089194"/>
              <a:ext cx="1005670" cy="327678"/>
              <a:chOff x="6588698" y="4663406"/>
              <a:chExt cx="1005670" cy="327678"/>
            </a:xfrm>
          </p:grpSpPr>
          <p:sp>
            <p:nvSpPr>
              <p:cNvPr id="521" name="TextBox 520"/>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522" name="Picture 521"/>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437" name="TextBox 436"/>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438" name="Group 437"/>
            <p:cNvGrpSpPr/>
            <p:nvPr/>
          </p:nvGrpSpPr>
          <p:grpSpPr>
            <a:xfrm>
              <a:off x="6867125" y="4074625"/>
              <a:ext cx="737589" cy="366384"/>
              <a:chOff x="6514097" y="4074778"/>
              <a:chExt cx="737589" cy="366384"/>
            </a:xfrm>
          </p:grpSpPr>
          <p:pic>
            <p:nvPicPr>
              <p:cNvPr id="519" name="Picture 518"/>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520" name="TextBox 519"/>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439" name="Group 438"/>
            <p:cNvGrpSpPr/>
            <p:nvPr/>
          </p:nvGrpSpPr>
          <p:grpSpPr>
            <a:xfrm>
              <a:off x="7084956" y="3545180"/>
              <a:ext cx="856129" cy="349612"/>
              <a:chOff x="7055778" y="3545333"/>
              <a:chExt cx="856129" cy="349612"/>
            </a:xfrm>
          </p:grpSpPr>
          <p:sp>
            <p:nvSpPr>
              <p:cNvPr id="517" name="TextBox 516"/>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518" name="Picture 517"/>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440" name="Rectangle 439"/>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chemeClr val="bg1"/>
                  </a:solidFill>
                  <a:effectLst/>
                  <a:uLnTx/>
                  <a:uFillTx/>
                  <a:ea typeface="Segoe UI" pitchFamily="34" charset="0"/>
                  <a:cs typeface="Segoe UI" pitchFamily="34" charset="0"/>
                </a:rPr>
                <a:t>Security &amp; Management</a:t>
              </a:r>
            </a:p>
          </p:txBody>
        </p:sp>
        <p:sp>
          <p:nvSpPr>
            <p:cNvPr id="441" name="TextBox 440"/>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442" name="Picture 44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443" name="TextBox 442"/>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444" name="Picture 443"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445" name="TextBox 444"/>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446" name="Picture 445"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447" name="TextBox 446"/>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448" name="Picture 447"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449" name="TextBox 448"/>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450" name="Picture 449"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451" name="TextBox 450"/>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452" name="Picture 451"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53" name="Picture 45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54" name="TextBox 45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455" name="TextBox 454"/>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456" name="Picture 455"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457" name="Picture 45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458" name="TextBox 457"/>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459" name="TextBox 458"/>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460" name="Picture 459"/>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461" name="TextBox 460"/>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462"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464" name="TextBox 463"/>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465"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pic>
          <p:nvPicPr>
            <p:cNvPr id="466" name="Picture 465"/>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467" name="TextBox 466"/>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468" name="Picture 467"/>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469" name="TextBox 468"/>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470" name="TextBox 469"/>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471" name="Rectangle 470"/>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Intelligence</a:t>
              </a:r>
            </a:p>
          </p:txBody>
        </p:sp>
        <p:pic>
          <p:nvPicPr>
            <p:cNvPr id="472" name="Picture 471"/>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473" name="TextBox 472"/>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474" name="Picture 473"/>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475" name="TextBox 474"/>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476" name="Picture 475"/>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477" name="TextBox 476"/>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478" name="Picture 477"/>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479" name="TextBox 478"/>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480" name="Picture 47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481" name="TextBox 480"/>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482" name="Picture 481"/>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483" name="Rectangle 48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Queues</a:t>
              </a:r>
            </a:p>
          </p:txBody>
        </p:sp>
        <p:pic>
          <p:nvPicPr>
            <p:cNvPr id="484" name="Picture 48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485" name="Picture 484"/>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486" name="TextBox 485"/>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487" name="TextBox 486"/>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488" name="Rectangle 487"/>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Dev/Test Lab</a:t>
              </a:r>
            </a:p>
          </p:txBody>
        </p:sp>
        <p:pic>
          <p:nvPicPr>
            <p:cNvPr id="489" name="Picture 488"/>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490" name="Rectangle 489"/>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491" name="Group 490"/>
            <p:cNvGrpSpPr/>
            <p:nvPr/>
          </p:nvGrpSpPr>
          <p:grpSpPr>
            <a:xfrm>
              <a:off x="3197734" y="1883910"/>
              <a:ext cx="1005586" cy="311924"/>
              <a:chOff x="4508812" y="2773724"/>
              <a:chExt cx="1005586" cy="311924"/>
            </a:xfrm>
          </p:grpSpPr>
          <p:sp>
            <p:nvSpPr>
              <p:cNvPr id="515" name="TextBox 514"/>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516" name="Picture 515"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492" name="Group 491"/>
            <p:cNvGrpSpPr/>
            <p:nvPr/>
          </p:nvGrpSpPr>
          <p:grpSpPr>
            <a:xfrm>
              <a:off x="3206082" y="2416319"/>
              <a:ext cx="998427" cy="323766"/>
              <a:chOff x="4517160" y="3306133"/>
              <a:chExt cx="998427" cy="323766"/>
            </a:xfrm>
          </p:grpSpPr>
          <p:sp>
            <p:nvSpPr>
              <p:cNvPr id="513" name="TextBox 512"/>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514" name="Picture 513"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493" name="Picture 49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494" name="TextBox 49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495" name="Picture 49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496" name="TextBox 49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497" name="Rectangle 496"/>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498" name="Group 497"/>
            <p:cNvGrpSpPr/>
            <p:nvPr/>
          </p:nvGrpSpPr>
          <p:grpSpPr>
            <a:xfrm>
              <a:off x="3540741" y="925340"/>
              <a:ext cx="985876" cy="310428"/>
              <a:chOff x="4094213" y="3729530"/>
              <a:chExt cx="985876" cy="310428"/>
            </a:xfrm>
          </p:grpSpPr>
          <p:sp>
            <p:nvSpPr>
              <p:cNvPr id="511" name="TextBox 51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512" name="Picture 51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499" name="Group 498"/>
            <p:cNvGrpSpPr/>
            <p:nvPr/>
          </p:nvGrpSpPr>
          <p:grpSpPr>
            <a:xfrm>
              <a:off x="2042318" y="943855"/>
              <a:ext cx="997180" cy="301105"/>
              <a:chOff x="2770452" y="3748045"/>
              <a:chExt cx="997180" cy="301105"/>
            </a:xfrm>
          </p:grpSpPr>
          <p:sp>
            <p:nvSpPr>
              <p:cNvPr id="509" name="TextBox 508"/>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510" name="Picture 509"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500" name="TextBox 499"/>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501" name="Picture 500"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502"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03" name="Group 502"/>
            <p:cNvGrpSpPr/>
            <p:nvPr/>
          </p:nvGrpSpPr>
          <p:grpSpPr>
            <a:xfrm>
              <a:off x="8035122" y="3568701"/>
              <a:ext cx="297136" cy="295678"/>
              <a:chOff x="8580718" y="793097"/>
              <a:chExt cx="2587625" cy="2574925"/>
            </a:xfrm>
          </p:grpSpPr>
          <p:sp>
            <p:nvSpPr>
              <p:cNvPr id="507"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08"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504" name="Group 503"/>
            <p:cNvGrpSpPr/>
            <p:nvPr/>
          </p:nvGrpSpPr>
          <p:grpSpPr>
            <a:xfrm>
              <a:off x="9154089" y="3612024"/>
              <a:ext cx="266641" cy="209033"/>
              <a:chOff x="8588655" y="3482322"/>
              <a:chExt cx="2571750" cy="2016125"/>
            </a:xfrm>
          </p:grpSpPr>
          <p:sp>
            <p:nvSpPr>
              <p:cNvPr id="505"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06"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61395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1558" y="290513"/>
            <a:ext cx="10747375" cy="898525"/>
          </a:xfrm>
        </p:spPr>
        <p:txBody>
          <a:bodyPr/>
          <a:lstStyle/>
          <a:p>
            <a:r>
              <a:rPr lang="en-US" sz="5400" dirty="0"/>
              <a:t>Azure Functions</a:t>
            </a:r>
          </a:p>
        </p:txBody>
      </p:sp>
      <p:pic>
        <p:nvPicPr>
          <p:cNvPr id="4" name="Picture 6"/>
          <p:cNvPicPr>
            <a:picLocks noChangeAspect="1"/>
          </p:cNvPicPr>
          <p:nvPr/>
        </p:nvPicPr>
        <p:blipFill>
          <a:blip r:embed="rId2"/>
          <a:stretch>
            <a:fillRect/>
          </a:stretch>
        </p:blipFill>
        <p:spPr>
          <a:xfrm>
            <a:off x="258347" y="438841"/>
            <a:ext cx="891304" cy="786549"/>
          </a:xfrm>
          <a:prstGeom prst="rect">
            <a:avLst/>
          </a:prstGeom>
        </p:spPr>
      </p:pic>
      <p:sp>
        <p:nvSpPr>
          <p:cNvPr id="52" name="TextBox 51"/>
          <p:cNvSpPr txBox="1"/>
          <p:nvPr/>
        </p:nvSpPr>
        <p:spPr>
          <a:xfrm>
            <a:off x="269241" y="1586595"/>
            <a:ext cx="3854627" cy="4804837"/>
          </a:xfrm>
          <a:prstGeom prst="rect">
            <a:avLst/>
          </a:prstGeom>
          <a:solidFill>
            <a:schemeClr val="accent1">
              <a:lumMod val="75000"/>
            </a:schemeClr>
          </a:solidFill>
        </p:spPr>
        <p:txBody>
          <a:bodyPr wrap="square" lIns="179285" tIns="143428" rIns="179285" bIns="143428" rtlCol="0">
            <a:noAutofit/>
          </a:bodyPr>
          <a:lstStyle/>
          <a:p>
            <a:pPr algn="ctr" defTabSz="895810">
              <a:lnSpc>
                <a:spcPct val="90000"/>
              </a:lnSpc>
              <a:tabLst>
                <a:tab pos="878164" algn="l"/>
              </a:tabLst>
              <a:defRPr/>
            </a:pPr>
            <a:r>
              <a:rPr lang="en-US" sz="2400" kern="0" dirty="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168687" y="1586596"/>
            <a:ext cx="3854627" cy="4804837"/>
          </a:xfrm>
          <a:prstGeom prst="rect">
            <a:avLst/>
          </a:prstGeom>
          <a:solidFill>
            <a:schemeClr val="accent1"/>
          </a:solidFill>
        </p:spPr>
        <p:txBody>
          <a:bodyPr wrap="square" lIns="179285" tIns="143428" rIns="179285" bIns="143428" rtlCol="0">
            <a:noAutofit/>
          </a:bodyPr>
          <a:lstStyle/>
          <a:p>
            <a:pPr algn="ctr" defTabSz="895810">
              <a:lnSpc>
                <a:spcPct val="90000"/>
              </a:lnSpc>
              <a:tabLst>
                <a:tab pos="878164"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068135" y="1586597"/>
            <a:ext cx="3854627" cy="4804837"/>
          </a:xfrm>
          <a:prstGeom prst="rect">
            <a:avLst/>
          </a:prstGeom>
          <a:solidFill>
            <a:schemeClr val="accent1">
              <a:lumMod val="75000"/>
            </a:schemeClr>
          </a:solidFill>
        </p:spPr>
        <p:txBody>
          <a:bodyPr wrap="square" lIns="179285" tIns="143428" rIns="179285" bIns="143428" rtlCol="0">
            <a:noAutofit/>
          </a:bodyPr>
          <a:lstStyle/>
          <a:p>
            <a:pPr algn="ctr" defTabSz="895810">
              <a:lnSpc>
                <a:spcPct val="90000"/>
              </a:lnSpc>
              <a:tabLst>
                <a:tab pos="878164"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nvGrpSpPr>
          <p:cNvPr id="23" name="Group 22"/>
          <p:cNvGrpSpPr/>
          <p:nvPr/>
        </p:nvGrpSpPr>
        <p:grpSpPr>
          <a:xfrm>
            <a:off x="8228346" y="5001713"/>
            <a:ext cx="3374883" cy="948379"/>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pic>
          <p:nvPicPr>
            <p:cNvPr id="65" name="Picture 64"/>
            <p:cNvPicPr>
              <a:picLocks noChangeAspect="1"/>
            </p:cNvPicPr>
            <p:nvPr/>
          </p:nvPicPr>
          <p:blipFill>
            <a:blip r:embed="rId3">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4"/>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Box</a:t>
              </a:r>
            </a:p>
          </p:txBody>
        </p:sp>
        <p:sp>
          <p:nvSpPr>
            <p:cNvPr id="77" name="TextBox 76"/>
            <p:cNvSpPr txBox="1"/>
            <p:nvPr/>
          </p:nvSpPr>
          <p:spPr>
            <a:xfrm>
              <a:off x="8393341" y="2981285"/>
              <a:ext cx="92846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OneDrive</a:t>
              </a:r>
            </a:p>
          </p:txBody>
        </p:sp>
        <p:sp>
          <p:nvSpPr>
            <p:cNvPr id="81" name="TextBox 80"/>
            <p:cNvSpPr txBox="1"/>
            <p:nvPr/>
          </p:nvSpPr>
          <p:spPr>
            <a:xfrm>
              <a:off x="11191169" y="2981285"/>
              <a:ext cx="644728"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err="1"/>
                <a:t>Twilio</a:t>
              </a:r>
              <a:endParaRPr lang="en-US" sz="1372" dirty="0"/>
            </a:p>
          </p:txBody>
        </p:sp>
      </p:grpSp>
      <p:sp>
        <p:nvSpPr>
          <p:cNvPr id="66" name="Freeform 12"/>
          <p:cNvSpPr>
            <a:spLocks noChangeAspect="1" noEditPoints="1"/>
          </p:cNvSpPr>
          <p:nvPr/>
        </p:nvSpPr>
        <p:spPr bwMode="auto">
          <a:xfrm>
            <a:off x="8456622" y="3716181"/>
            <a:ext cx="537855"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pic>
        <p:nvPicPr>
          <p:cNvPr id="8" name="Picture 7"/>
          <p:cNvPicPr>
            <a:picLocks noChangeAspect="1"/>
          </p:cNvPicPr>
          <p:nvPr/>
        </p:nvPicPr>
        <p:blipFill>
          <a:blip r:embed="rId5"/>
          <a:stretch>
            <a:fillRect/>
          </a:stretch>
        </p:blipFill>
        <p:spPr>
          <a:xfrm>
            <a:off x="9672546" y="3675580"/>
            <a:ext cx="627497" cy="561445"/>
          </a:xfrm>
          <a:prstGeom prst="rect">
            <a:avLst/>
          </a:prstGeom>
        </p:spPr>
      </p:pic>
      <p:sp>
        <p:nvSpPr>
          <p:cNvPr id="82" name="TextBox 81"/>
          <p:cNvSpPr txBox="1"/>
          <p:nvPr/>
        </p:nvSpPr>
        <p:spPr>
          <a:xfrm>
            <a:off x="8277757" y="4311410"/>
            <a:ext cx="86149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Dropbox</a:t>
            </a:r>
          </a:p>
        </p:txBody>
      </p:sp>
      <p:sp>
        <p:nvSpPr>
          <p:cNvPr id="83" name="TextBox 82"/>
          <p:cNvSpPr txBox="1"/>
          <p:nvPr/>
        </p:nvSpPr>
        <p:spPr>
          <a:xfrm>
            <a:off x="9550854" y="4311410"/>
            <a:ext cx="88192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err="1"/>
              <a:t>Sendgrid</a:t>
            </a:r>
            <a:endParaRPr lang="en-US" sz="1372" dirty="0"/>
          </a:p>
        </p:txBody>
      </p:sp>
      <p:sp>
        <p:nvSpPr>
          <p:cNvPr id="84" name="TextBox 83"/>
          <p:cNvSpPr txBox="1"/>
          <p:nvPr/>
        </p:nvSpPr>
        <p:spPr>
          <a:xfrm>
            <a:off x="10873740" y="2924645"/>
            <a:ext cx="782160" cy="470621"/>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dirty="0"/>
              <a:t>Azure</a:t>
            </a:r>
            <a:br>
              <a:rPr lang="en-US" sz="1372" dirty="0"/>
            </a:br>
            <a:r>
              <a:rPr lang="en-US" sz="1372" dirty="0"/>
              <a:t>Storage</a:t>
            </a:r>
          </a:p>
        </p:txBody>
      </p:sp>
      <p:sp>
        <p:nvSpPr>
          <p:cNvPr id="91" name="Rectangle 90"/>
          <p:cNvSpPr>
            <a:spLocks noChangeArrowheads="1"/>
          </p:cNvSpPr>
          <p:nvPr/>
        </p:nvSpPr>
        <p:spPr bwMode="auto">
          <a:xfrm>
            <a:off x="8185907" y="2924645"/>
            <a:ext cx="1051466" cy="470621"/>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dirty="0">
                <a:gradFill>
                  <a:gsLst>
                    <a:gs pos="0">
                      <a:srgbClr val="FFFFFF"/>
                    </a:gs>
                    <a:gs pos="100000">
                      <a:srgbClr val="FFFFFF"/>
                    </a:gs>
                  </a:gsLst>
                  <a:lin ang="5400000" scaled="1"/>
                </a:gradFill>
              </a:rPr>
              <a:t>Azure </a:t>
            </a:r>
            <a:br>
              <a:rPr lang="en-US" sz="1372" kern="0" dirty="0">
                <a:gradFill>
                  <a:gsLst>
                    <a:gs pos="0">
                      <a:srgbClr val="FFFFFF"/>
                    </a:gs>
                    <a:gs pos="100000">
                      <a:srgbClr val="FFFFFF"/>
                    </a:gs>
                  </a:gsLst>
                  <a:lin ang="5400000" scaled="1"/>
                </a:gradFill>
              </a:rPr>
            </a:br>
            <a:r>
              <a:rPr lang="en-US" sz="1372" kern="0" dirty="0">
                <a:gradFill>
                  <a:gsLst>
                    <a:gs pos="0">
                      <a:srgbClr val="FFFFFF"/>
                    </a:gs>
                    <a:gs pos="100000">
                      <a:srgbClr val="FFFFFF"/>
                    </a:gs>
                  </a:gsLst>
                  <a:lin ang="5400000" scaled="1"/>
                </a:gradFill>
              </a:rPr>
              <a:t>Service Bus</a:t>
            </a:r>
          </a:p>
        </p:txBody>
      </p:sp>
      <p:sp>
        <p:nvSpPr>
          <p:cNvPr id="92" name="Rectangle 91"/>
          <p:cNvSpPr>
            <a:spLocks noChangeArrowheads="1"/>
          </p:cNvSpPr>
          <p:nvPr/>
        </p:nvSpPr>
        <p:spPr bwMode="auto">
          <a:xfrm>
            <a:off x="9506336" y="2924645"/>
            <a:ext cx="982536" cy="470621"/>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dirty="0">
                <a:gradFill>
                  <a:gsLst>
                    <a:gs pos="0">
                      <a:srgbClr val="FFFFFF"/>
                    </a:gs>
                    <a:gs pos="100000">
                      <a:srgbClr val="FFFFFF"/>
                    </a:gs>
                  </a:gsLst>
                  <a:lin ang="5400000" scaled="1"/>
                </a:gradFill>
              </a:rPr>
              <a:t>Azure</a:t>
            </a:r>
            <a:br>
              <a:rPr lang="en-US" sz="1372" kern="0" dirty="0">
                <a:gradFill>
                  <a:gsLst>
                    <a:gs pos="0">
                      <a:srgbClr val="FFFFFF"/>
                    </a:gs>
                    <a:gs pos="100000">
                      <a:srgbClr val="FFFFFF"/>
                    </a:gs>
                  </a:gsLst>
                  <a:lin ang="5400000" scaled="1"/>
                </a:gradFill>
              </a:rPr>
            </a:br>
            <a:r>
              <a:rPr lang="en-US" sz="1372" kern="0" dirty="0">
                <a:gradFill>
                  <a:gsLst>
                    <a:gs pos="0">
                      <a:srgbClr val="FFFFFF"/>
                    </a:gs>
                    <a:gs pos="100000">
                      <a:srgbClr val="FFFFFF"/>
                    </a:gs>
                  </a:gsLst>
                  <a:lin ang="5400000" scaled="1"/>
                </a:gradFill>
              </a:rPr>
              <a:t>Event Hub</a:t>
            </a:r>
          </a:p>
        </p:txBody>
      </p:sp>
      <p:pic>
        <p:nvPicPr>
          <p:cNvPr id="9" name="Picture 8"/>
          <p:cNvPicPr>
            <a:picLocks noChangeAspect="1"/>
          </p:cNvPicPr>
          <p:nvPr/>
        </p:nvPicPr>
        <p:blipFill>
          <a:blip r:embed="rId6"/>
          <a:stretch>
            <a:fillRect/>
          </a:stretch>
        </p:blipFill>
        <p:spPr>
          <a:xfrm>
            <a:off x="11039944" y="3581410"/>
            <a:ext cx="483527" cy="590977"/>
          </a:xfrm>
          <a:prstGeom prst="rect">
            <a:avLst/>
          </a:prstGeom>
        </p:spPr>
      </p:pic>
      <p:sp>
        <p:nvSpPr>
          <p:cNvPr id="95" name="Rectangle 94"/>
          <p:cNvSpPr>
            <a:spLocks noChangeArrowheads="1"/>
          </p:cNvSpPr>
          <p:nvPr/>
        </p:nvSpPr>
        <p:spPr bwMode="auto">
          <a:xfrm>
            <a:off x="10700226" y="4301097"/>
            <a:ext cx="1164789" cy="280605"/>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dirty="0" err="1">
                <a:gradFill>
                  <a:gsLst>
                    <a:gs pos="0">
                      <a:srgbClr val="FFFFFF"/>
                    </a:gs>
                    <a:gs pos="100000">
                      <a:srgbClr val="FFFFFF"/>
                    </a:gs>
                  </a:gsLst>
                  <a:lin ang="5400000" scaled="1"/>
                </a:gradFill>
              </a:rPr>
              <a:t>AzureDocDb</a:t>
            </a:r>
            <a:endParaRPr lang="en-US" sz="1372" kern="0" dirty="0">
              <a:gradFill>
                <a:gsLst>
                  <a:gs pos="0">
                    <a:srgbClr val="FFFFFF"/>
                  </a:gs>
                  <a:gs pos="100000">
                    <a:srgbClr val="FFFFFF"/>
                  </a:gs>
                </a:gsLst>
                <a:lin ang="5400000" scaled="1"/>
              </a:gradFill>
            </a:endParaRPr>
          </a:p>
        </p:txBody>
      </p:sp>
      <p:grpSp>
        <p:nvGrpSpPr>
          <p:cNvPr id="21" name="Group 20"/>
          <p:cNvGrpSpPr/>
          <p:nvPr/>
        </p:nvGrpSpPr>
        <p:grpSpPr>
          <a:xfrm>
            <a:off x="4491194" y="2496730"/>
            <a:ext cx="1295614" cy="3546843"/>
            <a:chOff x="4581251" y="2546297"/>
            <a:chExt cx="1321594" cy="3617965"/>
          </a:xfrm>
        </p:grpSpPr>
        <p:sp>
          <p:nvSpPr>
            <p:cNvPr id="106" name="TextBox 105"/>
            <p:cNvSpPr txBox="1"/>
            <p:nvPr/>
          </p:nvSpPr>
          <p:spPr>
            <a:xfrm>
              <a:off x="4645974" y="5517931"/>
              <a:ext cx="1177245" cy="646331"/>
            </a:xfrm>
            <a:prstGeom prst="rect">
              <a:avLst/>
            </a:prstGeom>
            <a:noFill/>
          </p:spPr>
          <p:txBody>
            <a:bodyPr wrap="none" lIns="89642" tIns="44821" rIns="89642" bIns="44821" rtlCol="0">
              <a:spAutoFit/>
            </a:bodyPr>
            <a:lstStyle/>
            <a:p>
              <a:pPr algn="ctr" defTabSz="896386">
                <a:lnSpc>
                  <a:spcPct val="90000"/>
                </a:lnSpc>
                <a:defRPr/>
              </a:pP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8"/>
            <a:stretch>
              <a:fillRect/>
            </a:stretch>
          </p:blipFill>
          <p:spPr>
            <a:xfrm>
              <a:off x="5025327" y="3381010"/>
              <a:ext cx="654016" cy="457200"/>
            </a:xfrm>
            <a:prstGeom prst="rect">
              <a:avLst/>
            </a:prstGeom>
          </p:spPr>
        </p:pic>
        <p:pic>
          <p:nvPicPr>
            <p:cNvPr id="110" name="Picture 109"/>
            <p:cNvPicPr>
              <a:picLocks noChangeAspect="1"/>
            </p:cNvPicPr>
            <p:nvPr/>
          </p:nvPicPr>
          <p:blipFill>
            <a:blip r:embed="rId9"/>
            <a:stretch>
              <a:fillRect/>
            </a:stretch>
          </p:blipFill>
          <p:spPr>
            <a:xfrm>
              <a:off x="4904862" y="4358030"/>
              <a:ext cx="674371" cy="640080"/>
            </a:xfrm>
            <a:prstGeom prst="rect">
              <a:avLst/>
            </a:prstGeom>
          </p:spPr>
        </p:pic>
      </p:grpSp>
      <p:grpSp>
        <p:nvGrpSpPr>
          <p:cNvPr id="22" name="Group 21"/>
          <p:cNvGrpSpPr/>
          <p:nvPr/>
        </p:nvGrpSpPr>
        <p:grpSpPr>
          <a:xfrm>
            <a:off x="6263642" y="3659478"/>
            <a:ext cx="1604933" cy="2384095"/>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dirty="0"/>
                <a:t>Local</a:t>
              </a:r>
              <a:br>
                <a:rPr lang="en-US" sz="1961" kern="0" dirty="0"/>
              </a:br>
              <a:r>
                <a:rPr lang="en-US" sz="1961"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89642" rIns="89642" bIns="44821" numCol="1" anchor="t" anchorCtr="0" compatLnSpc="1">
              <a:prstTxWarp prst="textNoShape">
                <a:avLst/>
              </a:prstTxWarp>
            </a:bodyPr>
            <a:lstStyle/>
            <a:p>
              <a:pPr algn="ctr" defTabSz="896386">
                <a:defRPr/>
              </a:pPr>
              <a:r>
                <a:rPr lang="en-US" sz="2353" b="1" kern="0" dirty="0">
                  <a:gradFill>
                    <a:gsLst>
                      <a:gs pos="0">
                        <a:srgbClr val="FFFFFF"/>
                      </a:gs>
                      <a:gs pos="100000">
                        <a:srgbClr val="FFFFFF"/>
                      </a:gs>
                    </a:gsLst>
                    <a:lin ang="5400000" scaled="0"/>
                  </a:gradFill>
                </a:rPr>
                <a:t>&lt;/&gt;</a:t>
              </a:r>
            </a:p>
          </p:txBody>
        </p:sp>
      </p:grpSp>
      <p:grpSp>
        <p:nvGrpSpPr>
          <p:cNvPr id="26" name="Group 25"/>
          <p:cNvGrpSpPr/>
          <p:nvPr/>
        </p:nvGrpSpPr>
        <p:grpSpPr>
          <a:xfrm>
            <a:off x="464670" y="2400794"/>
            <a:ext cx="1557254" cy="3642778"/>
            <a:chOff x="473987" y="2448438"/>
            <a:chExt cx="1588480" cy="3715823"/>
          </a:xfrm>
        </p:grpSpPr>
        <p:sp>
          <p:nvSpPr>
            <p:cNvPr id="112" name="TextBox 111"/>
            <p:cNvSpPr txBox="1"/>
            <p:nvPr/>
          </p:nvSpPr>
          <p:spPr>
            <a:xfrm>
              <a:off x="473987" y="5517930"/>
              <a:ext cx="1571520"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dirty="0"/>
                <a:t>Event-driven</a:t>
              </a:r>
              <a:br>
                <a:rPr lang="en-US" sz="1961" kern="0" dirty="0"/>
              </a:br>
              <a:r>
                <a:rPr lang="en-US" sz="1961" kern="0" dirty="0"/>
                <a:t>scale</a:t>
              </a:r>
            </a:p>
          </p:txBody>
        </p:sp>
        <p:pic>
          <p:nvPicPr>
            <p:cNvPr id="114" name="Picture 113"/>
            <p:cNvPicPr>
              <a:picLocks noChangeAspect="1"/>
            </p:cNvPicPr>
            <p:nvPr/>
          </p:nvPicPr>
          <p:blipFill rotWithShape="1">
            <a:blip r:embed="rId10">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5967" y="3312501"/>
            <a:ext cx="1216848" cy="2731061"/>
            <a:chOff x="2597019" y="3378426"/>
            <a:chExt cx="1241248" cy="2785825"/>
          </a:xfrm>
        </p:grpSpPr>
        <p:sp>
          <p:nvSpPr>
            <p:cNvPr id="113" name="TextBox 112"/>
            <p:cNvSpPr txBox="1"/>
            <p:nvPr/>
          </p:nvSpPr>
          <p:spPr>
            <a:xfrm>
              <a:off x="2620190" y="5517931"/>
              <a:ext cx="1218077" cy="64632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dirty="0"/>
                <a:t>Reduced </a:t>
              </a:r>
              <a:br>
                <a:rPr lang="en-US" sz="1961" kern="0" dirty="0"/>
              </a:br>
              <a:r>
                <a:rPr lang="en-US" sz="1961"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pic>
        <p:nvPicPr>
          <p:cNvPr id="11" name="Picture 10"/>
          <p:cNvPicPr>
            <a:picLocks noChangeAspect="1"/>
          </p:cNvPicPr>
          <p:nvPr/>
        </p:nvPicPr>
        <p:blipFill>
          <a:blip r:embed="rId11"/>
          <a:stretch>
            <a:fillRect/>
          </a:stretch>
        </p:blipFill>
        <p:spPr>
          <a:xfrm>
            <a:off x="10923508" y="2277141"/>
            <a:ext cx="607102" cy="520151"/>
          </a:xfrm>
          <a:prstGeom prst="rect">
            <a:avLst/>
          </a:prstGeom>
        </p:spPr>
      </p:pic>
      <p:grpSp>
        <p:nvGrpSpPr>
          <p:cNvPr id="36" name="Group 35"/>
          <p:cNvGrpSpPr/>
          <p:nvPr/>
        </p:nvGrpSpPr>
        <p:grpSpPr>
          <a:xfrm>
            <a:off x="9721840" y="2282140"/>
            <a:ext cx="48948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7" name="Group 36"/>
          <p:cNvGrpSpPr/>
          <p:nvPr/>
        </p:nvGrpSpPr>
        <p:grpSpPr>
          <a:xfrm>
            <a:off x="8446935" y="2284038"/>
            <a:ext cx="486579"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78123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 architecture</a:t>
            </a:r>
          </a:p>
        </p:txBody>
      </p:sp>
      <p:sp>
        <p:nvSpPr>
          <p:cNvPr id="4" name="Text Placeholder 3"/>
          <p:cNvSpPr>
            <a:spLocks noGrp="1"/>
          </p:cNvSpPr>
          <p:nvPr>
            <p:ph type="body" sz="quarter" idx="10"/>
          </p:nvPr>
        </p:nvSpPr>
        <p:spPr>
          <a:xfrm>
            <a:off x="269239" y="1189177"/>
            <a:ext cx="11653523" cy="2356799"/>
          </a:xfrm>
        </p:spPr>
        <p:txBody>
          <a:bodyPr/>
          <a:lstStyle/>
          <a:p>
            <a:r>
              <a:rPr lang="en-US" dirty="0"/>
              <a:t>Azure Functions is built around the WebJobs SDK runtime. The WebJobs SDK makes it easy to react to events and work with data in a consistent abstracted fashion.</a:t>
            </a:r>
          </a:p>
        </p:txBody>
      </p:sp>
      <p:grpSp>
        <p:nvGrpSpPr>
          <p:cNvPr id="16" name="Group 15"/>
          <p:cNvGrpSpPr/>
          <p:nvPr/>
        </p:nvGrpSpPr>
        <p:grpSpPr>
          <a:xfrm>
            <a:off x="704850" y="3545976"/>
            <a:ext cx="10782300" cy="2771775"/>
            <a:chOff x="753113" y="3545976"/>
            <a:chExt cx="10782300" cy="2771775"/>
          </a:xfrm>
        </p:grpSpPr>
        <p:sp>
          <p:nvSpPr>
            <p:cNvPr id="6" name="Rectangle 5"/>
            <p:cNvSpPr/>
            <p:nvPr/>
          </p:nvSpPr>
          <p:spPr bwMode="auto">
            <a:xfrm>
              <a:off x="753113" y="3545976"/>
              <a:ext cx="1993900" cy="27305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Service Dynamic Runtime</a:t>
              </a:r>
            </a:p>
          </p:txBody>
        </p:sp>
        <p:sp>
          <p:nvSpPr>
            <p:cNvPr id="7" name="Rectangle 6"/>
            <p:cNvSpPr/>
            <p:nvPr/>
          </p:nvSpPr>
          <p:spPr bwMode="auto">
            <a:xfrm>
              <a:off x="2950213" y="3545976"/>
              <a:ext cx="1993900" cy="1267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WebJobs Core SDK</a:t>
              </a:r>
            </a:p>
          </p:txBody>
        </p:sp>
        <p:sp>
          <p:nvSpPr>
            <p:cNvPr id="8" name="Rectangle 7"/>
            <p:cNvSpPr/>
            <p:nvPr/>
          </p:nvSpPr>
          <p:spPr bwMode="auto">
            <a:xfrm>
              <a:off x="2950213" y="4927600"/>
              <a:ext cx="1993900" cy="1348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WebJobs Extensions</a:t>
              </a:r>
            </a:p>
          </p:txBody>
        </p:sp>
        <p:sp>
          <p:nvSpPr>
            <p:cNvPr id="9" name="Rectangle 8"/>
            <p:cNvSpPr/>
            <p:nvPr/>
          </p:nvSpPr>
          <p:spPr bwMode="auto">
            <a:xfrm>
              <a:off x="5147313" y="3562350"/>
              <a:ext cx="1993900" cy="273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WebJobs Script Runtime</a:t>
              </a:r>
            </a:p>
          </p:txBody>
        </p:sp>
        <p:sp>
          <p:nvSpPr>
            <p:cNvPr id="10" name="Rectangle 9"/>
            <p:cNvSpPr/>
            <p:nvPr/>
          </p:nvSpPr>
          <p:spPr bwMode="auto">
            <a:xfrm>
              <a:off x="7344413" y="3562350"/>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Triggers</a:t>
              </a:r>
            </a:p>
          </p:txBody>
        </p:sp>
        <p:sp>
          <p:nvSpPr>
            <p:cNvPr id="11" name="Rectangle 10"/>
            <p:cNvSpPr/>
            <p:nvPr/>
          </p:nvSpPr>
          <p:spPr bwMode="auto">
            <a:xfrm>
              <a:off x="7344413" y="452705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Inputs/ Outputs</a:t>
              </a:r>
            </a:p>
          </p:txBody>
        </p:sp>
        <p:sp>
          <p:nvSpPr>
            <p:cNvPr id="12" name="Rectangle 11"/>
            <p:cNvSpPr/>
            <p:nvPr/>
          </p:nvSpPr>
          <p:spPr bwMode="auto">
            <a:xfrm>
              <a:off x="7344413" y="547320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Language Abstraction</a:t>
              </a:r>
            </a:p>
          </p:txBody>
        </p:sp>
        <p:sp>
          <p:nvSpPr>
            <p:cNvPr id="13" name="Rectangle 12"/>
            <p:cNvSpPr/>
            <p:nvPr/>
          </p:nvSpPr>
          <p:spPr bwMode="auto">
            <a:xfrm>
              <a:off x="9541513" y="3545976"/>
              <a:ext cx="1993900" cy="12673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Code</a:t>
              </a:r>
            </a:p>
          </p:txBody>
        </p:sp>
        <p:sp>
          <p:nvSpPr>
            <p:cNvPr id="15" name="Rectangle 14"/>
            <p:cNvSpPr/>
            <p:nvPr/>
          </p:nvSpPr>
          <p:spPr bwMode="auto">
            <a:xfrm>
              <a:off x="9541513" y="4927600"/>
              <a:ext cx="1993900" cy="13901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Config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734320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257530" y="319105"/>
            <a:ext cx="11655425" cy="900113"/>
          </a:xfrm>
        </p:spPr>
        <p:txBody>
          <a:bodyPr/>
          <a:lstStyle/>
          <a:p>
            <a:r>
              <a:rPr lang="en-US" dirty="0"/>
              <a:t>Microservice tools and approaches</a:t>
            </a:r>
          </a:p>
        </p:txBody>
      </p:sp>
      <p:grpSp>
        <p:nvGrpSpPr>
          <p:cNvPr id="2" name="Group 1"/>
          <p:cNvGrpSpPr/>
          <p:nvPr/>
        </p:nvGrpSpPr>
        <p:grpSpPr>
          <a:xfrm>
            <a:off x="449879" y="1396995"/>
            <a:ext cx="11256121" cy="5032853"/>
            <a:chOff x="288862" y="1321220"/>
            <a:chExt cx="11633900" cy="5201766"/>
          </a:xfrm>
        </p:grpSpPr>
        <p:sp>
          <p:nvSpPr>
            <p:cNvPr id="97" name="TextBox 96"/>
            <p:cNvSpPr txBox="1"/>
            <p:nvPr/>
          </p:nvSpPr>
          <p:spPr>
            <a:xfrm>
              <a:off x="288862" y="1321220"/>
              <a:ext cx="3802269"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dirty="0" err="1">
                  <a:gradFill>
                    <a:gsLst>
                      <a:gs pos="59062">
                        <a:srgbClr val="FFFFFF"/>
                      </a:gs>
                      <a:gs pos="53000">
                        <a:srgbClr val="FFFFFF"/>
                      </a:gs>
                    </a:gsLst>
                    <a:lin ang="5400000" scaled="0"/>
                  </a:gradFill>
                  <a:latin typeface="Segoe UI Light"/>
                  <a:cs typeface="Segoe UI" panose="020B0502040204020203" pitchFamily="34" charset="0"/>
                </a:rPr>
                <a:t>Microservices</a:t>
              </a:r>
              <a:r>
                <a:rPr lang="en-US" sz="2745" kern="0" dirty="0">
                  <a:gradFill>
                    <a:gsLst>
                      <a:gs pos="59062">
                        <a:srgbClr val="FFFFFF"/>
                      </a:gs>
                      <a:gs pos="53000">
                        <a:srgbClr val="FFFFFF"/>
                      </a:gs>
                    </a:gsLst>
                    <a:lin ang="5400000" scaled="0"/>
                  </a:gradFill>
                  <a:latin typeface="Segoe UI Light"/>
                  <a:cs typeface="Segoe UI" panose="020B0502040204020203" pitchFamily="34" charset="0"/>
                </a:rPr>
                <a:t> </a:t>
              </a:r>
              <a:br>
                <a:rPr lang="en-US" sz="2745" kern="0" dirty="0">
                  <a:gradFill>
                    <a:gsLst>
                      <a:gs pos="59062">
                        <a:srgbClr val="FFFFFF"/>
                      </a:gs>
                      <a:gs pos="53000">
                        <a:srgbClr val="FFFFFF"/>
                      </a:gs>
                    </a:gsLst>
                    <a:lin ang="5400000" scaled="0"/>
                  </a:gradFill>
                  <a:latin typeface="Segoe UI Light"/>
                  <a:cs typeface="Segoe UI" panose="020B0502040204020203" pitchFamily="34" charset="0"/>
                </a:rPr>
              </a:br>
              <a:r>
                <a:rPr lang="en-US" sz="2745" kern="0" dirty="0">
                  <a:gradFill>
                    <a:gsLst>
                      <a:gs pos="59062">
                        <a:srgbClr val="FFFFFF"/>
                      </a:gs>
                      <a:gs pos="53000">
                        <a:srgbClr val="FFFFFF"/>
                      </a:gs>
                    </a:gsLst>
                    <a:lin ang="5400000" scaled="0"/>
                  </a:gradFill>
                  <a:latin typeface="Segoe UI Light"/>
                  <a:cs typeface="Segoe UI" panose="020B0502040204020203" pitchFamily="34" charset="0"/>
                </a:rPr>
                <a:t>in the wild</a:t>
              </a:r>
            </a:p>
          </p:txBody>
        </p:sp>
        <p:sp>
          <p:nvSpPr>
            <p:cNvPr id="98" name="TextBox 97"/>
            <p:cNvSpPr txBox="1"/>
            <p:nvPr/>
          </p:nvSpPr>
          <p:spPr>
            <a:xfrm>
              <a:off x="4209293" y="1321220"/>
              <a:ext cx="3796114"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dirty="0">
                  <a:gradFill>
                    <a:gsLst>
                      <a:gs pos="59062">
                        <a:srgbClr val="FFFFFF"/>
                      </a:gs>
                      <a:gs pos="53000">
                        <a:srgbClr val="FFFFFF"/>
                      </a:gs>
                    </a:gsLst>
                    <a:lin ang="5400000" scaled="0"/>
                  </a:gradFill>
                  <a:latin typeface="Segoe UI Light"/>
                  <a:cs typeface="Segoe UI" panose="020B0502040204020203" pitchFamily="34" charset="0"/>
                </a:rPr>
                <a:t>Azure Functions</a:t>
              </a:r>
              <a:br>
                <a:rPr lang="en-US" sz="2745" kern="0" dirty="0">
                  <a:gradFill>
                    <a:gsLst>
                      <a:gs pos="59062">
                        <a:srgbClr val="FFFFFF"/>
                      </a:gs>
                      <a:gs pos="53000">
                        <a:srgbClr val="FFFFFF"/>
                      </a:gs>
                    </a:gsLst>
                    <a:lin ang="5400000" scaled="0"/>
                  </a:gradFill>
                  <a:latin typeface="Segoe UI Light"/>
                  <a:cs typeface="Segoe UI" panose="020B0502040204020203" pitchFamily="34" charset="0"/>
                </a:rPr>
              </a:br>
              <a:endParaRPr lang="en-US" sz="2745" kern="0" dirty="0">
                <a:gradFill>
                  <a:gsLst>
                    <a:gs pos="59062">
                      <a:srgbClr val="FFFFFF"/>
                    </a:gs>
                    <a:gs pos="53000">
                      <a:srgbClr val="FFFFFF"/>
                    </a:gs>
                  </a:gsLst>
                  <a:lin ang="5400000" scaled="0"/>
                </a:gradFill>
                <a:latin typeface="Segoe UI Light"/>
                <a:cs typeface="Segoe UI" panose="020B0502040204020203" pitchFamily="34" charset="0"/>
              </a:endParaRPr>
            </a:p>
          </p:txBody>
        </p:sp>
        <p:sp>
          <p:nvSpPr>
            <p:cNvPr id="99" name="TextBox 98"/>
            <p:cNvSpPr txBox="1"/>
            <p:nvPr/>
          </p:nvSpPr>
          <p:spPr>
            <a:xfrm>
              <a:off x="8126648" y="1321220"/>
              <a:ext cx="3796114" cy="5201766"/>
            </a:xfrm>
            <a:prstGeom prst="rect">
              <a:avLst/>
            </a:prstGeom>
            <a:solidFill>
              <a:schemeClr val="accent1"/>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dirty="0">
                  <a:gradFill>
                    <a:gsLst>
                      <a:gs pos="59062">
                        <a:srgbClr val="FFFFFF"/>
                      </a:gs>
                      <a:gs pos="53000">
                        <a:srgbClr val="FFFFFF"/>
                      </a:gs>
                    </a:gsLst>
                    <a:lin ang="5400000" scaled="0"/>
                  </a:gradFill>
                  <a:latin typeface="Segoe UI Light"/>
                  <a:cs typeface="Segoe UI" panose="020B0502040204020203" pitchFamily="34" charset="0"/>
                </a:rPr>
                <a:t>Azure Service Fabric</a:t>
              </a:r>
            </a:p>
          </p:txBody>
        </p:sp>
        <p:sp>
          <p:nvSpPr>
            <p:cNvPr id="9" name="Rectangle 8"/>
            <p:cNvSpPr/>
            <p:nvPr/>
          </p:nvSpPr>
          <p:spPr bwMode="auto">
            <a:xfrm>
              <a:off x="291940"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Implication: Build your own microservices platform</a:t>
              </a:r>
            </a:p>
            <a:p>
              <a:pPr defTabSz="913927" fontAlgn="base">
                <a:spcBef>
                  <a:spcPct val="0"/>
                </a:spcBef>
                <a:spcAft>
                  <a:spcPct val="0"/>
                </a:spcAft>
                <a:defRPr/>
              </a:pPr>
              <a:endParaRPr lang="en-US" sz="1961" kern="0" dirty="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Benefits: Customizable, pick best of breed solutions</a:t>
              </a:r>
            </a:p>
          </p:txBody>
        </p:sp>
        <p:sp>
          <p:nvSpPr>
            <p:cNvPr id="4" name="Rectangle 3"/>
            <p:cNvSpPr/>
            <p:nvPr/>
          </p:nvSpPr>
          <p:spPr bwMode="auto">
            <a:xfrm>
              <a:off x="4209293"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Implication: Serverless microservices </a:t>
              </a:r>
            </a:p>
            <a:p>
              <a:pPr defTabSz="913927" fontAlgn="base">
                <a:spcBef>
                  <a:spcPct val="0"/>
                </a:spcBef>
                <a:spcAft>
                  <a:spcPct val="0"/>
                </a:spcAft>
                <a:defRPr/>
              </a:pPr>
              <a:endParaRPr lang="en-US" sz="1961" kern="0" dirty="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Benefits: Quick ramp up, sub second metering, zero ops</a:t>
              </a:r>
            </a:p>
          </p:txBody>
        </p:sp>
        <p:sp>
          <p:nvSpPr>
            <p:cNvPr id="102" name="Rectangle 101"/>
            <p:cNvSpPr/>
            <p:nvPr/>
          </p:nvSpPr>
          <p:spPr bwMode="auto">
            <a:xfrm>
              <a:off x="359796"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16" name="Rectangle 15"/>
            <p:cNvSpPr/>
            <p:nvPr/>
          </p:nvSpPr>
          <p:spPr bwMode="auto">
            <a:xfrm>
              <a:off x="8126648"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Implication: Prescriptive microservices platform</a:t>
              </a:r>
            </a:p>
            <a:p>
              <a:pPr defTabSz="913927" fontAlgn="base">
                <a:spcBef>
                  <a:spcPct val="0"/>
                </a:spcBef>
                <a:spcAft>
                  <a:spcPct val="0"/>
                </a:spcAft>
                <a:defRPr/>
              </a:pPr>
              <a:endParaRPr lang="en-US" sz="1961" kern="0" dirty="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dirty="0">
                  <a:gradFill>
                    <a:gsLst>
                      <a:gs pos="59062">
                        <a:srgbClr val="FFFFFF"/>
                      </a:gs>
                      <a:gs pos="53000">
                        <a:srgbClr val="FFFFFF"/>
                      </a:gs>
                    </a:gsLst>
                    <a:lin ang="5400000" scaled="0"/>
                  </a:gradFill>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76" y="4504345"/>
              <a:ext cx="3491841" cy="187295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194505"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2052" name="Rectangle 2051"/>
            <p:cNvSpPr/>
            <p:nvPr/>
          </p:nvSpPr>
          <p:spPr bwMode="auto">
            <a:xfrm>
              <a:off x="4280429"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pic>
          <p:nvPicPr>
            <p:cNvPr id="2051" name="Picture 2050"/>
            <p:cNvPicPr>
              <a:picLocks noChangeAspect="1"/>
            </p:cNvPicPr>
            <p:nvPr/>
          </p:nvPicPr>
          <p:blipFill>
            <a:blip r:embed="rId4"/>
            <a:stretch>
              <a:fillRect/>
            </a:stretch>
          </p:blipFill>
          <p:spPr>
            <a:xfrm>
              <a:off x="8890510" y="4692094"/>
              <a:ext cx="2268390" cy="1763661"/>
            </a:xfrm>
            <a:prstGeom prst="rect">
              <a:avLst/>
            </a:prstGeom>
          </p:spPr>
        </p:pic>
        <p:sp>
          <p:nvSpPr>
            <p:cNvPr id="34" name="Rectangle: Rounded Corners 33"/>
            <p:cNvSpPr/>
            <p:nvPr/>
          </p:nvSpPr>
          <p:spPr bwMode="auto">
            <a:xfrm>
              <a:off x="4675225" y="4563907"/>
              <a:ext cx="2798720" cy="178321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44" name="TextBox 43"/>
            <p:cNvSpPr txBox="1"/>
            <p:nvPr/>
          </p:nvSpPr>
          <p:spPr>
            <a:xfrm>
              <a:off x="4900767" y="5837364"/>
              <a:ext cx="998211" cy="416383"/>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dirty="0"/>
                <a:t>Event-driven</a:t>
              </a:r>
              <a:br>
                <a:rPr lang="en-US" sz="1176" kern="0" dirty="0"/>
              </a:br>
              <a:r>
                <a:rPr lang="en-US" sz="1176" kern="0" dirty="0"/>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5045062" y="4573883"/>
              <a:ext cx="677428" cy="1381055"/>
            </a:xfrm>
            <a:prstGeom prst="rect">
              <a:avLst/>
            </a:prstGeom>
          </p:spPr>
        </p:pic>
        <p:grpSp>
          <p:nvGrpSpPr>
            <p:cNvPr id="35" name="Group 34"/>
            <p:cNvGrpSpPr/>
            <p:nvPr/>
          </p:nvGrpSpPr>
          <p:grpSpPr>
            <a:xfrm>
              <a:off x="6310748" y="4804554"/>
              <a:ext cx="745484" cy="1000981"/>
              <a:chOff x="14373203" y="2018937"/>
              <a:chExt cx="1233549" cy="1646564"/>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3" name="&quot;Not Allowed&quot; Symbol 52"/>
              <p:cNvSpPr/>
              <p:nvPr/>
            </p:nvSpPr>
            <p:spPr bwMode="auto">
              <a:xfrm>
                <a:off x="14373203" y="2018937"/>
                <a:ext cx="1233549" cy="1233548"/>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
          <p:nvSpPr>
            <p:cNvPr id="47" name="TextBox 46"/>
            <p:cNvSpPr txBox="1"/>
            <p:nvPr/>
          </p:nvSpPr>
          <p:spPr>
            <a:xfrm>
              <a:off x="6320107" y="5954938"/>
              <a:ext cx="680770" cy="25345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dirty="0"/>
                <a:t>No Ops</a:t>
              </a:r>
            </a:p>
          </p:txBody>
        </p:sp>
      </p:grpSp>
    </p:spTree>
    <p:extLst>
      <p:ext uri="{BB962C8B-B14F-4D97-AF65-F5344CB8AC3E}">
        <p14:creationId xmlns:p14="http://schemas.microsoft.com/office/powerpoint/2010/main" val="167059445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75ec27e4b0a0dc4a27ca3d/t/548e1112e4b0602fc644c4b7/1418596627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0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4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abstraction</a:t>
            </a:r>
          </a:p>
        </p:txBody>
      </p:sp>
      <p:sp>
        <p:nvSpPr>
          <p:cNvPr id="3" name="Text Placeholder 2"/>
          <p:cNvSpPr>
            <a:spLocks noGrp="1"/>
          </p:cNvSpPr>
          <p:nvPr>
            <p:ph type="body" sz="quarter" idx="10"/>
          </p:nvPr>
        </p:nvSpPr>
        <p:spPr>
          <a:xfrm>
            <a:off x="269239" y="1189177"/>
            <a:ext cx="11653523" cy="1934440"/>
          </a:xfrm>
        </p:spPr>
        <p:txBody>
          <a:bodyPr/>
          <a:lstStyle/>
          <a:p>
            <a:pPr marL="571500" indent="-571500">
              <a:buFont typeface="Arial" panose="020B0604020202020204" pitchFamily="34" charset="0"/>
              <a:buChar char="•"/>
            </a:pPr>
            <a:r>
              <a:rPr lang="en-US" dirty="0" err="1"/>
              <a:t>Serverless</a:t>
            </a:r>
            <a:r>
              <a:rPr lang="en-US" dirty="0"/>
              <a:t> compute abstracts away the compute</a:t>
            </a:r>
          </a:p>
          <a:p>
            <a:pPr marL="571500" indent="-571500">
              <a:buFont typeface="Arial" panose="020B0604020202020204" pitchFamily="34" charset="0"/>
              <a:buChar char="•"/>
            </a:pPr>
            <a:r>
              <a:rPr lang="en-US" dirty="0"/>
              <a:t>Bindings abstract away the services you interact with</a:t>
            </a:r>
          </a:p>
        </p:txBody>
      </p:sp>
      <p:sp>
        <p:nvSpPr>
          <p:cNvPr id="4" name="Rectangle 3"/>
          <p:cNvSpPr/>
          <p:nvPr/>
        </p:nvSpPr>
        <p:spPr bwMode="auto">
          <a:xfrm>
            <a:off x="4377519" y="4254582"/>
            <a:ext cx="3417705" cy="952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Business Logic</a:t>
            </a:r>
          </a:p>
        </p:txBody>
      </p:sp>
      <p:sp>
        <p:nvSpPr>
          <p:cNvPr id="5" name="Rectangle 4"/>
          <p:cNvSpPr/>
          <p:nvPr/>
        </p:nvSpPr>
        <p:spPr bwMode="auto">
          <a:xfrm>
            <a:off x="4377518" y="5380953"/>
            <a:ext cx="3417705" cy="9529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Serverless</a:t>
            </a:r>
            <a:r>
              <a:rPr lang="en-US" sz="2400" dirty="0">
                <a:gradFill>
                  <a:gsLst>
                    <a:gs pos="0">
                      <a:srgbClr val="FFFFFF"/>
                    </a:gs>
                    <a:gs pos="100000">
                      <a:srgbClr val="FFFFFF"/>
                    </a:gs>
                  </a:gsLst>
                  <a:lin ang="5400000" scaled="0"/>
                </a:gradFill>
                <a:ea typeface="Segoe UI" pitchFamily="34" charset="0"/>
                <a:cs typeface="Segoe UI" pitchFamily="34" charset="0"/>
              </a:rPr>
              <a:t> PaaS</a:t>
            </a:r>
          </a:p>
        </p:txBody>
      </p:sp>
      <p:sp>
        <p:nvSpPr>
          <p:cNvPr id="6" name="Rectangle 5"/>
          <p:cNvSpPr/>
          <p:nvPr/>
        </p:nvSpPr>
        <p:spPr bwMode="auto">
          <a:xfrm>
            <a:off x="4377521" y="3206216"/>
            <a:ext cx="3417705" cy="87489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Other Services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8424" y="4468497"/>
            <a:ext cx="610548" cy="525071"/>
          </a:xfrm>
          <a:prstGeom prst="rect">
            <a:avLst/>
          </a:prstGeom>
        </p:spPr>
      </p:pic>
    </p:spTree>
    <p:extLst>
      <p:ext uri="{BB962C8B-B14F-4D97-AF65-F5344CB8AC3E}">
        <p14:creationId xmlns:p14="http://schemas.microsoft.com/office/powerpoint/2010/main" val="14241380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dirty="0"/>
              <a:t>App Service offers dedicated and dynamic tiers.</a:t>
            </a:r>
          </a:p>
          <a:p>
            <a:pPr marL="571500" indent="-571500">
              <a:buFont typeface="Arial" panose="020B0604020202020204" pitchFamily="34" charset="0"/>
              <a:buChar char="•"/>
            </a:pPr>
            <a:r>
              <a:rPr lang="en-US" dirty="0"/>
              <a:t>Dedicated is the existing App Service plan tiers</a:t>
            </a:r>
          </a:p>
          <a:p>
            <a:pPr marL="1371600" indent="-457200">
              <a:buFont typeface="Arial" panose="020B0604020202020204" pitchFamily="34" charset="0"/>
              <a:buChar char="•"/>
            </a:pPr>
            <a:r>
              <a:rPr lang="en-US" dirty="0"/>
              <a:t>Basic, Standard, Premium</a:t>
            </a:r>
          </a:p>
          <a:p>
            <a:pPr marL="1371600" indent="-457200">
              <a:buFont typeface="Arial" panose="020B0604020202020204" pitchFamily="34" charset="0"/>
              <a:buChar char="•"/>
            </a:pPr>
            <a:r>
              <a:rPr lang="en-US" dirty="0"/>
              <a:t>Pay based on # of reserved VMs</a:t>
            </a:r>
          </a:p>
          <a:p>
            <a:pPr marL="1371600" indent="-457200">
              <a:buFont typeface="Arial" panose="020B0604020202020204" pitchFamily="34" charset="0"/>
              <a:buChar char="•"/>
            </a:pPr>
            <a:r>
              <a:rPr lang="en-US" dirty="0"/>
              <a:t>You’re responsible for scale</a:t>
            </a:r>
          </a:p>
          <a:p>
            <a:pPr marL="571500" indent="-571500">
              <a:buFont typeface="Arial" panose="020B0604020202020204" pitchFamily="34" charset="0"/>
              <a:buChar char="•"/>
            </a:pPr>
            <a:r>
              <a:rPr lang="en-US" dirty="0"/>
              <a:t>Dynamic </a:t>
            </a:r>
          </a:p>
          <a:p>
            <a:pPr marL="1371600" indent="-457200">
              <a:buFont typeface="Arial" panose="020B0604020202020204" pitchFamily="34" charset="0"/>
              <a:buChar char="•"/>
            </a:pPr>
            <a:r>
              <a:rPr lang="en-US" dirty="0"/>
              <a:t>Pay on number of executions</a:t>
            </a:r>
          </a:p>
          <a:p>
            <a:pPr marL="1371600" indent="-457200">
              <a:buFont typeface="Arial" panose="020B0604020202020204" pitchFamily="34" charset="0"/>
              <a:buChar char="•"/>
            </a:pPr>
            <a:r>
              <a:rPr lang="en-US" dirty="0"/>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tier pricing</a:t>
            </a:r>
          </a:p>
        </p:txBody>
      </p:sp>
      <p:sp>
        <p:nvSpPr>
          <p:cNvPr id="3" name="Text Placeholder 2"/>
          <p:cNvSpPr>
            <a:spLocks noGrp="1"/>
          </p:cNvSpPr>
          <p:nvPr>
            <p:ph type="body" sz="quarter" idx="10"/>
          </p:nvPr>
        </p:nvSpPr>
        <p:spPr>
          <a:xfrm>
            <a:off x="269239" y="1189177"/>
            <a:ext cx="11653523" cy="5916684"/>
          </a:xfrm>
        </p:spPr>
        <p:txBody>
          <a:bodyPr/>
          <a:lstStyle/>
          <a:p>
            <a:r>
              <a:rPr lang="en-US" dirty="0"/>
              <a:t>Pay per execution model - two meters, three units</a:t>
            </a:r>
          </a:p>
          <a:p>
            <a:pPr marL="571500" indent="-571500">
              <a:buFont typeface="Arial" panose="020B0604020202020204" pitchFamily="34" charset="0"/>
              <a:buChar char="•"/>
            </a:pPr>
            <a:r>
              <a:rPr lang="en-US" u="sng" dirty="0"/>
              <a:t>Number of executions</a:t>
            </a:r>
          </a:p>
          <a:p>
            <a:pPr marL="571500" indent="-571500">
              <a:buFont typeface="Arial" panose="020B0604020202020204" pitchFamily="34" charset="0"/>
              <a:buChar char="•"/>
            </a:pPr>
            <a:r>
              <a:rPr lang="en-US" u="sng" dirty="0"/>
              <a:t>Duration of execution</a:t>
            </a:r>
            <a:r>
              <a:rPr lang="en-US" dirty="0"/>
              <a:t> x </a:t>
            </a:r>
            <a:r>
              <a:rPr lang="en-US" u="sng" dirty="0"/>
              <a:t>reserved memory</a:t>
            </a:r>
          </a:p>
          <a:p>
            <a:pPr marL="571500" indent="-571500">
              <a:buFont typeface="Arial" panose="020B0604020202020204" pitchFamily="34" charset="0"/>
              <a:buChar char="•"/>
            </a:pPr>
            <a:endParaRPr lang="en-US" dirty="0"/>
          </a:p>
          <a:p>
            <a:r>
              <a:rPr lang="en-US" dirty="0"/>
              <a:t>First million executions free.</a:t>
            </a:r>
          </a:p>
          <a:p>
            <a:r>
              <a:rPr lang="en-US" dirty="0"/>
              <a:t>Free until later in Summer 2016 when full pricing info is released.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00263" y="1189176"/>
            <a:ext cx="7991475" cy="5097779"/>
            <a:chOff x="1773004" y="1189176"/>
            <a:chExt cx="7991475" cy="5097779"/>
          </a:xfrm>
        </p:grpSpPr>
        <p:grpSp>
          <p:nvGrpSpPr>
            <p:cNvPr id="9" name="Group 8"/>
            <p:cNvGrpSpPr/>
            <p:nvPr/>
          </p:nvGrpSpPr>
          <p:grpSpPr>
            <a:xfrm>
              <a:off x="1773004" y="1189176"/>
              <a:ext cx="7991475" cy="5097779"/>
              <a:chOff x="2100262" y="880110"/>
              <a:chExt cx="7991475" cy="5097779"/>
            </a:xfrm>
          </p:grpSpPr>
          <p:pic>
            <p:nvPicPr>
              <p:cNvPr id="5" name="Picture 4"/>
              <p:cNvPicPr>
                <a:picLocks noChangeAspect="1"/>
              </p:cNvPicPr>
              <p:nvPr/>
            </p:nvPicPr>
            <p:blipFill>
              <a:blip r:embed="rId2"/>
              <a:stretch>
                <a:fillRect/>
              </a:stretch>
            </p:blipFill>
            <p:spPr>
              <a:xfrm>
                <a:off x="2100262" y="2767012"/>
                <a:ext cx="7991475" cy="1323975"/>
              </a:xfrm>
              <a:prstGeom prst="rect">
                <a:avLst/>
              </a:prstGeom>
            </p:spPr>
          </p:pic>
          <p:sp>
            <p:nvSpPr>
              <p:cNvPr id="3" name="Line Callout 1 2"/>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Trigger</a:t>
                </a:r>
              </a:p>
            </p:txBody>
          </p:sp>
          <p:sp>
            <p:nvSpPr>
              <p:cNvPr id="6" name="Line Callout 1 5"/>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Input</a:t>
                </a:r>
              </a:p>
            </p:txBody>
          </p:sp>
          <p:sp>
            <p:nvSpPr>
              <p:cNvPr id="7" name="Line Callout 1 6"/>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Output</a:t>
                </a:r>
              </a:p>
            </p:txBody>
          </p:sp>
          <p:sp>
            <p:nvSpPr>
              <p:cNvPr id="8" name="Line Callout 1 7"/>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4" name="Straight Arrow Connector 3"/>
            <p:cNvCxnSpPr>
              <a:stCxn id="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6" name="Title 15"/>
          <p:cNvSpPr>
            <a:spLocks noGrp="1"/>
          </p:cNvSpPr>
          <p:nvPr>
            <p:ph type="title"/>
          </p:nvPr>
        </p:nvSpPr>
        <p:spPr/>
        <p:txBody>
          <a:bodyPr/>
          <a:lstStyle/>
          <a:p>
            <a:r>
              <a:rPr lang="en-US" dirty="0"/>
              <a:t>Functions programming concepts</a:t>
            </a:r>
          </a:p>
        </p:txBody>
      </p:sp>
    </p:spTree>
    <p:extLst>
      <p:ext uri="{BB962C8B-B14F-4D97-AF65-F5344CB8AC3E}">
        <p14:creationId xmlns:p14="http://schemas.microsoft.com/office/powerpoint/2010/main" val="20897118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515320" y="1205317"/>
            <a:ext cx="11161360" cy="5148542"/>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a:solidFill>
                  <a:srgbClr val="505050"/>
                </a:solidFill>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 name="TextBox 12"/>
            <p:cNvSpPr txBox="1"/>
            <p:nvPr/>
          </p:nvSpPr>
          <p:spPr>
            <a:xfrm>
              <a:off x="518698" y="1240673"/>
              <a:ext cx="1203421"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1427" tIns="91427" rIns="91427" bIns="91427" rtlCol="0" anchor="t">
              <a:noAutofit/>
            </a:bodyPr>
            <a:lstStyle/>
            <a:p>
              <a:pPr defTabSz="914367">
                <a:defRPr/>
              </a:pPr>
              <a:r>
                <a:rPr lang="en-US" sz="1600" dirty="0">
                  <a:solidFill>
                    <a:srgbClr val="505050"/>
                  </a:solidFill>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1427" tIns="91427" rIns="91427" bIns="91427" rtlCol="0" anchor="t">
              <a:noAutofit/>
            </a:bodyPr>
            <a:lstStyle/>
            <a:p>
              <a:pPr defTabSz="914367">
                <a:defRPr/>
              </a:pPr>
              <a:r>
                <a:rPr lang="en-US" sz="1600" dirty="0">
                  <a:solidFill>
                    <a:srgbClr val="505050"/>
                  </a:solidFill>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56" name="TextBox 55"/>
            <p:cNvSpPr txBox="1"/>
            <p:nvPr/>
          </p:nvSpPr>
          <p:spPr>
            <a:xfrm>
              <a:off x="2492408" y="1231455"/>
              <a:ext cx="1678801" cy="380946"/>
            </a:xfrm>
            <a:prstGeom prst="rect">
              <a:avLst/>
            </a:prstGeom>
          </p:spPr>
          <p:txBody>
            <a:bodyPr vert="horz" wrap="square" lIns="91427" tIns="91427" rIns="91427" bIns="91427" rtlCol="0" anchor="t">
              <a:noAutofit/>
            </a:bodyPr>
            <a:lstStyle/>
            <a:p>
              <a:pPr marL="233318" indent="-233318" defTabSz="914367">
                <a:defRPr/>
              </a:pPr>
              <a:r>
                <a:rPr lang="en-US" sz="1600" dirty="0">
                  <a:solidFill>
                    <a:srgbClr val="505050"/>
                  </a:solidFill>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1427" tIns="91427" rIns="91427" bIns="91427" rtlCol="0" anchor="t">
              <a:noAutofit/>
            </a:bodyPr>
            <a:lstStyle/>
            <a:p>
              <a:pPr defTabSz="914367">
                <a:defRPr/>
              </a:pPr>
              <a:r>
                <a:rPr lang="en-US" sz="1600" dirty="0">
                  <a:solidFill>
                    <a:srgbClr val="505050"/>
                  </a:solidFill>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dirty="0" err="1">
                        <a:solidFill>
                          <a:srgbClr val="505050"/>
                        </a:solidFill>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27" tIns="91427" rIns="91427" bIns="91427" rtlCol="0" anchor="t">
                <a:noAutofit/>
              </a:bodyPr>
              <a:lstStyle/>
              <a:p>
                <a:pPr marL="233318" indent="-233318" algn="ctr" defTabSz="914367">
                  <a:defRPr/>
                </a:pPr>
                <a:r>
                  <a:rPr lang="en-US" sz="1100" dirty="0">
                    <a:solidFill>
                      <a:srgbClr val="505050"/>
                    </a:solidFill>
                    <a:ea typeface="Segoe UI" pitchFamily="34" charset="0"/>
                    <a:cs typeface="Segoe UI" pitchFamily="34" charset="0"/>
                  </a:rPr>
                  <a:t>Web </a:t>
                </a:r>
              </a:p>
              <a:p>
                <a:pPr marL="233318" indent="-233318" algn="ctr" defTabSz="914367">
                  <a:defRPr/>
                </a:pPr>
                <a:r>
                  <a:rPr lang="en-US" sz="1100" dirty="0">
                    <a:solidFill>
                      <a:srgbClr val="505050"/>
                    </a:solidFill>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1427" tIns="91427" rIns="91427" bIns="91427" rtlCol="0" anchor="t">
                  <a:noAutofit/>
                </a:bodyPr>
                <a:lstStyle/>
                <a:p>
                  <a:pPr marL="233318" indent="-233318" defTabSz="914367">
                    <a:defRPr/>
                  </a:pPr>
                  <a:r>
                    <a:rPr lang="en-US" sz="1100" dirty="0">
                      <a:solidFill>
                        <a:srgbClr val="505050"/>
                      </a:solidFill>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dirty="0">
                    <a:solidFill>
                      <a:srgbClr val="505050"/>
                    </a:solidFill>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2"/>
              <a:ext cx="1085684" cy="1040130"/>
              <a:chOff x="9695591" y="3636098"/>
              <a:chExt cx="1085684" cy="1040130"/>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505050"/>
                    </a:solidFill>
                  </a:endParaRPr>
                </a:p>
              </p:txBody>
            </p:sp>
          </p:grpSp>
          <p:sp>
            <p:nvSpPr>
              <p:cNvPr id="113" name="TextBox 112"/>
              <p:cNvSpPr txBox="1"/>
              <p:nvPr/>
            </p:nvSpPr>
            <p:spPr>
              <a:xfrm>
                <a:off x="9695591" y="4388764"/>
                <a:ext cx="1085684" cy="287464"/>
              </a:xfrm>
              <a:prstGeom prst="rect">
                <a:avLst/>
              </a:prstGeom>
            </p:spPr>
            <p:txBody>
              <a:bodyPr vert="horz" wrap="square" lIns="91427" tIns="91427" rIns="91427" bIns="91427" rtlCol="0" anchor="t">
                <a:noAutofit/>
              </a:bodyPr>
              <a:lstStyle/>
              <a:p>
                <a:pPr marL="233318" indent="-233318" algn="ctr" defTabSz="914367">
                  <a:defRPr/>
                </a:pPr>
                <a:r>
                  <a:rPr lang="en-US" sz="1100" dirty="0">
                    <a:solidFill>
                      <a:srgbClr val="505050"/>
                    </a:solidFill>
                    <a:ea typeface="Segoe UI" pitchFamily="34" charset="0"/>
                    <a:cs typeface="Segoe UI" pitchFamily="34" charset="0"/>
                  </a:rPr>
                  <a:t>App Services</a:t>
                </a:r>
              </a:p>
              <a:p>
                <a:pPr marL="233318" indent="-233318" algn="ctr" defTabSz="914367">
                  <a:defRPr/>
                </a:pPr>
                <a:r>
                  <a:rPr lang="en-US" sz="1100" dirty="0">
                    <a:solidFill>
                      <a:srgbClr val="505050"/>
                    </a:solidFill>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dirty="0">
                    <a:solidFill>
                      <a:srgbClr val="505050"/>
                    </a:solidFill>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877463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and reach out!</a:t>
            </a:r>
          </a:p>
        </p:txBody>
      </p:sp>
      <p:sp>
        <p:nvSpPr>
          <p:cNvPr id="3" name="Text Placeholder 2"/>
          <p:cNvSpPr>
            <a:spLocks noGrp="1"/>
          </p:cNvSpPr>
          <p:nvPr>
            <p:ph type="body" sz="quarter" idx="10"/>
          </p:nvPr>
        </p:nvSpPr>
        <p:spPr>
          <a:xfrm>
            <a:off x="269239" y="1189177"/>
            <a:ext cx="11653523" cy="2055114"/>
          </a:xfrm>
        </p:spPr>
        <p:txBody>
          <a:bodyPr/>
          <a:lstStyle/>
          <a:p>
            <a:r>
              <a:rPr lang="en-US" dirty="0"/>
              <a:t>Try Functions – </a:t>
            </a:r>
            <a:r>
              <a:rPr lang="en-US" dirty="0">
                <a:hlinkClick r:id="rId2"/>
              </a:rPr>
              <a:t>https://functions.azure.com/try</a:t>
            </a:r>
            <a:r>
              <a:rPr lang="en-US" dirty="0"/>
              <a:t> </a:t>
            </a:r>
          </a:p>
          <a:p>
            <a:r>
              <a:rPr lang="en-US" dirty="0"/>
              <a:t>Try App Service – </a:t>
            </a:r>
            <a:r>
              <a:rPr lang="en-US" dirty="0">
                <a:hlinkClick r:id="rId3"/>
              </a:rPr>
              <a:t>https://tryappservice.azure.com</a:t>
            </a:r>
            <a:endParaRPr lang="en-US" dirty="0"/>
          </a:p>
          <a:p>
            <a:endParaRPr lang="en-US" dirty="0"/>
          </a:p>
        </p:txBody>
      </p:sp>
      <p:pic>
        <p:nvPicPr>
          <p:cNvPr id="5" name="Picture 6"/>
          <p:cNvPicPr>
            <a:picLocks noChangeAspect="1"/>
          </p:cNvPicPr>
          <p:nvPr/>
        </p:nvPicPr>
        <p:blipFill>
          <a:blip r:embed="rId4"/>
          <a:stretch>
            <a:fillRect/>
          </a:stretch>
        </p:blipFill>
        <p:spPr>
          <a:xfrm>
            <a:off x="1435409" y="2711872"/>
            <a:ext cx="4266582" cy="3765128"/>
          </a:xfrm>
          <a:prstGeom prst="rect">
            <a:avLst/>
          </a:prstGeom>
        </p:spPr>
      </p:pic>
      <p:grpSp>
        <p:nvGrpSpPr>
          <p:cNvPr id="7" name="Group 6"/>
          <p:cNvGrpSpPr/>
          <p:nvPr/>
        </p:nvGrpSpPr>
        <p:grpSpPr>
          <a:xfrm>
            <a:off x="6868161" y="3003972"/>
            <a:ext cx="3341396" cy="3079328"/>
            <a:chOff x="827088" y="-3463925"/>
            <a:chExt cx="3833812" cy="3816350"/>
          </a:xfrm>
          <a:solidFill>
            <a:srgbClr val="00B0F0"/>
          </a:solidFill>
        </p:grpSpPr>
        <p:sp>
          <p:nvSpPr>
            <p:cNvPr id="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1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sp>
          <p:nvSpPr>
            <p:cNvPr id="1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Light" charset="0"/>
              </a:endParaRPr>
            </a:p>
          </p:txBody>
        </p:sp>
      </p:grpSp>
    </p:spTree>
    <p:extLst>
      <p:ext uri="{BB962C8B-B14F-4D97-AF65-F5344CB8AC3E}">
        <p14:creationId xmlns:p14="http://schemas.microsoft.com/office/powerpoint/2010/main" val="36195028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979168"/>
            <a:ext cx="11655840" cy="899665"/>
          </a:xfrm>
        </p:spPr>
        <p:txBody>
          <a:bodyPr/>
          <a:lstStyle/>
          <a:p>
            <a:r>
              <a:rPr lang="en-US" sz="13800" dirty="0">
                <a:solidFill>
                  <a:srgbClr val="0078D7"/>
                </a:solidFill>
              </a:rPr>
              <a:t>Questions?</a:t>
            </a:r>
          </a:p>
        </p:txBody>
      </p:sp>
    </p:spTree>
    <p:extLst>
      <p:ext uri="{BB962C8B-B14F-4D97-AF65-F5344CB8AC3E}">
        <p14:creationId xmlns:p14="http://schemas.microsoft.com/office/powerpoint/2010/main" val="17821996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2165473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Outside </a:t>
                </a:r>
                <a:br>
                  <a:rPr lang="en-US" sz="2200" dirty="0">
                    <a:solidFill>
                      <a:schemeClr val="tx2"/>
                    </a:solidFill>
                    <a:latin typeface="+mj-lt"/>
                    <a:cs typeface="Segoe UI"/>
                  </a:rPr>
                </a:br>
                <a:r>
                  <a:rPr lang="en-US" sz="2200" dirty="0">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serverless</a:t>
            </a:r>
            <a:r>
              <a:rPr lang="en-US" dirty="0"/>
              <a:t>”</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dirty="0">
                  <a:solidFill>
                    <a:schemeClr val="tx2"/>
                  </a:solidFill>
                  <a:latin typeface="+mj-lt"/>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859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Signs that a </a:t>
            </a:r>
            <a:r>
              <a:rPr lang="en-US" dirty="0" err="1"/>
              <a:t>serverless</a:t>
            </a:r>
            <a:r>
              <a:rPr lang="en-US" dirty="0"/>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y 15 minutes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Clean table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Find and clean invalid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Timer based processing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97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File added 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CSV to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rPr>
                <a:t>CSV</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ower BI</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Azure service event processing</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519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Excel file saved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OneDrive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 API analyzes content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eates new sheets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with 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gradFill>
                  <a:gsLst>
                    <a:gs pos="1250">
                      <a:srgbClr val="0078D7"/>
                    </a:gs>
                    <a:gs pos="99000">
                      <a:srgbClr val="0078D7"/>
                    </a:gs>
                  </a:gsLst>
                  <a:lin ang="5400000" scaled="0"/>
                </a:gradFill>
                <a:latin typeface="Segoe UI Light"/>
              </a:rPr>
              <a:t>Example: SaaS event processing </a:t>
            </a:r>
            <a:endPar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0212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2016-10-26T02:14:35+00:00</LastSharedByTime>
    <DocumentDescription xmlns="230e9df3-be65-4c73-a93b-d1236ebd677e">What are serverless functions and how are they different? Find out our a serverless pattern might be useful for your scenario.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https://microsoft.sharepoint.com/sites/Infopedia_G01KC/Media/Thumbnails/G01KC-1-18835/Azurefunctions.jpg</Url>
      <Description>https://microsoft.sharepoint.com/sites/Infopedia_G01KC/Media/Thumbnails/G01KC-1-18835/Azurefunctions.jpg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31</Value>
      <Value>30</Value>
      <Value>29</Value>
      <Value>26</Value>
      <Value>42</Value>
      <Value>475</Value>
      <Value>346</Value>
      <Value>5</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G01KC-99682991-18842</_dlc_DocId>
    <_dlc_DocIdUrl xmlns="230e9df3-be65-4c73-a93b-d1236ebd677e">
      <Url>https://microsoft.sharepoint.com/sites/Infopedia_G01KC/_layouts/15/DocIdRedir.aspx?ID=G01KC-99682991-18842</Url>
      <Description>G01KC-99682991-18842</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Props1.xml><?xml version="1.0" encoding="utf-8"?>
<ds:datastoreItem xmlns:ds="http://schemas.openxmlformats.org/officeDocument/2006/customXml" ds:itemID="{A94EC892-D1CD-44C0-A392-0494F9B6A694}">
  <ds:schemaRefs>
    <ds:schemaRef ds:uri="http://schemas.microsoft.com/sharepoint/events"/>
  </ds:schemaRefs>
</ds:datastoreItem>
</file>

<file path=customXml/itemProps2.xml><?xml version="1.0" encoding="utf-8"?>
<ds:datastoreItem xmlns:ds="http://schemas.openxmlformats.org/officeDocument/2006/customXml" ds:itemID="{6DB4D36A-C154-4D84-8294-CC2D904A90A6}">
  <ds:schemaRefs>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14d34310-60a1-48d3-a613-fb02139ea576"/>
    <ds:schemaRef ds:uri="http://purl.org/dc/dcmitype/"/>
    <ds:schemaRef ds:uri="http://schemas.microsoft.com/office/2006/metadata/properties"/>
    <ds:schemaRef ds:uri="http://www.w3.org/XML/1998/namespace"/>
    <ds:schemaRef ds:uri="2478d1b8-79bf-461f-b8e8-704d21601f1a"/>
    <ds:schemaRef ds:uri="230e9df3-be65-4c73-a93b-d1236ebd677e"/>
    <ds:schemaRef ds:uri="230E9DF3-BE65-4C73-A93B-D1236EBD677E"/>
    <ds:schemaRef ds:uri="http://schemas.microsoft.com/sharepoint/v3"/>
    <ds:schemaRef ds:uri="b3bc04a5-d503-43b1-b98c-a8cf663329d9"/>
  </ds:schemaRefs>
</ds:datastoreItem>
</file>

<file path=customXml/itemProps3.xml><?xml version="1.0" encoding="utf-8"?>
<ds:datastoreItem xmlns:ds="http://schemas.openxmlformats.org/officeDocument/2006/customXml" ds:itemID="{CC6F9CC4-B826-4737-BAD3-C82F2CFD9006}">
  <ds:schemaRefs>
    <ds:schemaRef ds:uri="http://schemas.microsoft.com/sharepoint/v3/contenttype/forms"/>
  </ds:schemaRefs>
</ds:datastoreItem>
</file>

<file path=customXml/itemProps4.xml><?xml version="1.0" encoding="utf-8"?>
<ds:datastoreItem xmlns:ds="http://schemas.openxmlformats.org/officeDocument/2006/customXml" ds:itemID="{C1F90D6D-39A0-406F-B00E-C19D90AC38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2799160D-A6C0-41BC-8CE1-EC2E40E67E3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121</TotalTime>
  <Words>1403</Words>
  <Application>Microsoft Office PowerPoint</Application>
  <PresentationFormat>Widescreen</PresentationFormat>
  <Paragraphs>401</Paragraphs>
  <Slides>26</Slides>
  <Notes>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26</vt:i4>
      </vt:variant>
    </vt:vector>
  </HeadingPairs>
  <TitlesOfParts>
    <vt:vector size="42" baseType="lpstr">
      <vt:lpstr>ＭＳ Ｐゴシック</vt:lpstr>
      <vt:lpstr>ＭＳ Ｐゴシック</vt:lpstr>
      <vt:lpstr>Arial</vt:lpstr>
      <vt:lpstr>Arial Unicode MS</vt:lpstr>
      <vt:lpstr>Calibri</vt:lpstr>
      <vt:lpstr>Calibri Light</vt:lpstr>
      <vt:lpstr>Consolas</vt:lpstr>
      <vt:lpstr>Segoe UI</vt:lpstr>
      <vt:lpstr>Segoe UI Black</vt:lpstr>
      <vt:lpstr>Segoe UI Light</vt:lpstr>
      <vt:lpstr>Segoe UI Semilight</vt:lpstr>
      <vt:lpstr>Wingdings</vt:lpstr>
      <vt:lpstr>5-30721_Build_2016_Template_Light</vt:lpstr>
      <vt:lpstr>2_BUILD CHARCOAL BACKGROUND</vt:lpstr>
      <vt:lpstr>Office Theme</vt:lpstr>
      <vt:lpstr>1_Azure 2015</vt:lpstr>
      <vt:lpstr>Serverless Patterns  with Azure Functions</vt:lpstr>
      <vt:lpstr>PowerPoint Presentation</vt:lpstr>
      <vt:lpstr>What is “serverless”</vt:lpstr>
      <vt:lpstr>How is it different</vt:lpstr>
      <vt:lpstr>Benefits of “serverless”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Suggestions for getting started</vt:lpstr>
      <vt:lpstr>PowerPoint Presentation</vt:lpstr>
      <vt:lpstr>Azure Functions</vt:lpstr>
      <vt:lpstr>Azure Functions architecture</vt:lpstr>
      <vt:lpstr>Microservice tools and approaches</vt:lpstr>
      <vt:lpstr>Dual abstraction</vt:lpstr>
      <vt:lpstr>Platform and scaling</vt:lpstr>
      <vt:lpstr>Dynamic tier pricing</vt:lpstr>
      <vt:lpstr>Functions programming concepts</vt:lpstr>
      <vt:lpstr>PowerPoint Presentation</vt:lpstr>
      <vt:lpstr>Get started and reach out!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Overview</dc:title>
  <dc:creator>Jeremy Thake</dc:creator>
  <cp:lastModifiedBy>Kevin Harris (CANADA)</cp:lastModifiedBy>
  <cp:revision>26</cp:revision>
  <dcterms:created xsi:type="dcterms:W3CDTF">2016-06-19T21:50:52Z</dcterms:created>
  <dcterms:modified xsi:type="dcterms:W3CDTF">2016-11-20T21:48:14Z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5;#Microsoft confidential|461efa83-0283-486a-a8d5-943328f3693f</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BusinessArchitecture">
    <vt:lpwstr/>
  </property>
  <property fmtid="{D5CDD505-2E9C-101B-9397-08002B2CF9AE}" pid="12" name="Products">
    <vt:lpwstr>26;#Microsoft Azure|669a3112-5edf-444b-a003-630063601f07;#475;#applications|9aef2011-c167-449d-82f4-36727df3ac32;#346;#software development tools|24853bda-fb66-4716-8bc8-88d26fdb57cb</vt:lpwstr>
  </property>
  <property fmtid="{D5CDD505-2E9C-101B-9397-08002B2CF9AE}" pid="13" name="ActivitiesAndPrograms">
    <vt:lpwstr/>
  </property>
  <property fmtid="{D5CDD505-2E9C-101B-9397-08002B2CF9AE}" pid="14" name="Segments">
    <vt:lpwstr/>
  </property>
  <property fmtid="{D5CDD505-2E9C-101B-9397-08002B2CF9AE}" pid="15" name="Partners">
    <vt:lpwstr/>
  </property>
  <property fmtid="{D5CDD505-2E9C-101B-9397-08002B2CF9AE}" pid="16" name="Topics">
    <vt:lpwstr>29;#features|94b87768-f145-4764-adbd-fec700e47348;#30;#hub subset|c6bfd112-b986-4a0a-aa8d-90e767bfdfa6</vt:lpwstr>
  </property>
  <property fmtid="{D5CDD505-2E9C-101B-9397-08002B2CF9AE}" pid="17" name="Groups">
    <vt:lpwstr>31;#Microsoft Azure Marketing|0958c357-5252-473f-8b4e-42f27525a99d;#34;#Worldwide Readiness|c6595b84-b463-470a-bb46-2a47364645be;#42;#Cloud and Enterprise Marketing Group|4f75e184-e5aa-4234-a07f-b032d60df254</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d7cb5187-7108-45d2-9d59-03215b5559d3</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169;#presentations|317da5a4-398e-4c38-b265-afd519770055</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ies>
</file>